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8.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slides/slide29.xml" ContentType="application/vnd.openxmlformats-officedocument.presentationml.slide+xml"/>
  <Override PartName="/ppt/slides/_rels/slide84.xml.rels" ContentType="application/vnd.openxmlformats-package.relationships+xml"/>
  <Override PartName="/ppt/slides/_rels/slide19.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81.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80.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79.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78.xml.rels" ContentType="application/vnd.openxmlformats-package.relationships+xml"/>
  <Override PartName="/ppt/slides/_rels/slide52.xml.rels" ContentType="application/vnd.openxmlformats-package.relationships+xml"/>
  <Override PartName="/ppt/slides/_rels/slide89.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51.xml.rels" ContentType="application/vnd.openxmlformats-package.relationships+xml"/>
  <Override PartName="/ppt/slides/_rels/slide88.xml.rels" ContentType="application/vnd.openxmlformats-package.relationships+xml"/>
  <Override PartName="/ppt/slides/_rels/slide13.xml.rels" ContentType="application/vnd.openxmlformats-package.relationships+xml"/>
  <Override PartName="/ppt/slides/_rels/slide50.xml.rels" ContentType="application/vnd.openxmlformats-package.relationships+xml"/>
  <Override PartName="/ppt/slides/_rels/slide87.xml.rels" ContentType="application/vnd.openxmlformats-package.relationships+xml"/>
  <Override PartName="/ppt/slides/_rels/slide45.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8.xml.rels" ContentType="application/vnd.openxmlformats-package.relationships+xml"/>
  <Override PartName="/ppt/slides/_rels/slide70.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66.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86.xml.rels" ContentType="application/vnd.openxmlformats-package.relationships+xml"/>
  <Override PartName="/ppt/slides/_rels/slide74.xml.rels" ContentType="application/vnd.openxmlformats-package.relationships+xml"/>
  <Override PartName="/ppt/slides/_rels/slide85.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8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0.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8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_rels/presentation.xml.rels" ContentType="application/vnd.openxmlformats-package.relationships+xml"/>
  <Override PartName="/ppt/media/image29.jpeg" ContentType="image/jpeg"/>
  <Override PartName="/ppt/media/image28.png" ContentType="image/png"/>
  <Override PartName="/ppt/media/image7.jpeg" ContentType="image/jpeg"/>
  <Override PartName="/ppt/media/image27.png" ContentType="image/png"/>
  <Override PartName="/ppt/media/image21.jpeg" ContentType="image/jpeg"/>
  <Override PartName="/ppt/media/image25.png" ContentType="image/png"/>
  <Override PartName="/ppt/media/image24.jpeg" ContentType="image/jpeg"/>
  <Override PartName="/ppt/media/image2.jpeg" ContentType="image/jpeg"/>
  <Override PartName="/ppt/media/image23.jpeg" ContentType="image/jpeg"/>
  <Override PartName="/ppt/media/image10.png" ContentType="image/png"/>
  <Override PartName="/ppt/media/image47.png" ContentType="image/png"/>
  <Override PartName="/ppt/media/image26.png" ContentType="image/png"/>
  <Override PartName="/ppt/media/image20.jpeg" ContentType="image/jpeg"/>
  <Override PartName="/ppt/media/image19.jpeg" ContentType="image/jpeg"/>
  <Override PartName="/ppt/media/image53.png" ContentType="image/png"/>
  <Override PartName="/ppt/media/image17.jpeg" ContentType="image/jpeg"/>
  <Override PartName="/ppt/media/image1.png" ContentType="image/png"/>
  <Override PartName="/ppt/media/image16.jpeg" ContentType="image/jpeg"/>
  <Override PartName="/ppt/media/image14.jpeg" ContentType="image/jpeg"/>
  <Override PartName="/ppt/media/image8.png" ContentType="image/png"/>
  <Override PartName="/ppt/media/image5.jpeg" ContentType="image/jpeg"/>
  <Override PartName="/ppt/media/image15.png" ContentType="image/png"/>
  <Override PartName="/ppt/media/image36.jpeg" ContentType="image/jpeg"/>
  <Override PartName="/ppt/media/image3.jpeg" ContentType="image/jpeg"/>
  <Override PartName="/ppt/media/image40.png" ContentType="image/png"/>
  <Override PartName="/ppt/media/image12.jpeg" ContentType="image/jpeg"/>
  <Override PartName="/ppt/media/image45.jpeg" ContentType="image/jpeg"/>
  <Override PartName="/ppt/media/image9.png" ContentType="image/png"/>
  <Override PartName="/ppt/media/image18.png" ContentType="image/png"/>
  <Override PartName="/ppt/media/image42.jpeg" ContentType="image/jpeg"/>
  <Override PartName="/ppt/media/image46.png" ContentType="image/png"/>
  <Override PartName="/ppt/media/image11.png" ContentType="image/png"/>
  <Override PartName="/ppt/media/image43.jpeg" ContentType="image/jpeg"/>
  <Override PartName="/ppt/media/image39.png" ContentType="image/png"/>
  <Override PartName="/ppt/media/image41.png" ContentType="image/png"/>
  <Override PartName="/ppt/media/image52.svg" ContentType="image/svg"/>
  <Override PartName="/ppt/media/image48.svg" ContentType="image/svg"/>
  <Override PartName="/ppt/media/image50.svg" ContentType="image/svg"/>
  <Override PartName="/ppt/media/image34.jpeg" ContentType="image/jpeg"/>
  <Override PartName="/ppt/media/image22.jpeg" ContentType="image/jpeg"/>
  <Override PartName="/ppt/media/image37.png" ContentType="image/png"/>
  <Override PartName="/ppt/media/image49.png" ContentType="image/png"/>
  <Override PartName="/ppt/media/image51.png" ContentType="image/png"/>
  <Override PartName="/ppt/media/image38.jpeg" ContentType="image/jpeg"/>
  <Override PartName="/ppt/media/image35.jpeg" ContentType="image/jpeg"/>
  <Override PartName="/ppt/media/image33.jpeg" ContentType="image/jpeg"/>
  <Override PartName="/ppt/media/image32.jpeg" ContentType="image/jpeg"/>
  <Override PartName="/ppt/media/image44.png" ContentType="image/png"/>
  <Override PartName="/ppt/media/image31.jpeg" ContentType="image/jpeg"/>
  <Override PartName="/ppt/media/image30.jpeg" ContentType="image/jpeg"/>
  <Override PartName="/ppt/media/image13.png" ContentType="image/png"/>
  <Override PartName="/ppt/media/image4.png" ContentType="image/png"/>
  <Override PartName="/ppt/media/image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68760" cy="94356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8689733-FC87-4149-A213-A0E2241C1155}" type="slidenum">
              <a:t>&lt;#&gt;</a:t>
            </a:fld>
          </a:p>
        </p:txBody>
      </p:sp>
      <p:sp>
        <p:nvSpPr>
          <p:cNvPr id="6" name="PlaceHolder 5"/>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68760" cy="943560"/>
          </a:xfrm>
          <a:prstGeom prst="rect">
            <a:avLst/>
          </a:prstGeom>
          <a:noFill/>
          <a:ln w="0">
            <a:noFill/>
          </a:ln>
        </p:spPr>
        <p:txBody>
          <a:bodyPr lIns="0" rIns="0" tIns="0" bIns="0" anchor="ctr">
            <a:noAutofit/>
          </a:bodyPr>
          <a:p>
            <a:pPr indent="0">
              <a:buNone/>
            </a:pPr>
            <a:r>
              <a:rPr b="0" lang="it-IT" sz="1800" spc="-1" strike="noStrike">
                <a:solidFill>
                  <a:srgbClr val="000000"/>
                </a:solidFill>
                <a:latin typeface="Arial"/>
              </a:rPr>
              <a:t>Click to edit the title text format</a:t>
            </a:r>
            <a:endParaRPr b="0" lang="it-IT" sz="1800" spc="-1" strike="noStrike">
              <a:solidFill>
                <a:srgbClr val="000000"/>
              </a:solidFill>
              <a:latin typeface="Arial"/>
            </a:endParaRPr>
          </a:p>
        </p:txBody>
      </p:sp>
      <p:sp>
        <p:nvSpPr>
          <p:cNvPr id="1" name="PlaceHolder 2"/>
          <p:cNvSpPr>
            <a:spLocks noGrp="1"/>
          </p:cNvSpPr>
          <p:nvPr>
            <p:ph type="ftr" idx="1"/>
          </p:nvPr>
        </p:nvSpPr>
        <p:spPr>
          <a:xfrm>
            <a:off x="3447360" y="5165280"/>
            <a:ext cx="3192120" cy="3877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pc="-1" strike="noStrike">
                <a:solidFill>
                  <a:srgbClr val="000000"/>
                </a:solidFill>
                <a:latin typeface="Times New Roman"/>
              </a:defRPr>
            </a:lvl1pPr>
          </a:lstStyle>
          <a:p>
            <a:pPr indent="0" algn="ctr">
              <a:lnSpc>
                <a:spcPct val="100000"/>
              </a:lnSpc>
              <a:buNone/>
              <a:tabLst>
                <a:tab algn="l" pos="0"/>
              </a:tabLst>
            </a:pPr>
            <a:r>
              <a:rPr b="0" lang="it-IT" sz="1400" spc="-1" strike="noStrike">
                <a:solidFill>
                  <a:srgbClr val="000000"/>
                </a:solidFill>
                <a:latin typeface="Times New Roman"/>
              </a:rPr>
              <a:t> </a:t>
            </a:r>
            <a:endParaRPr b="0" lang="it-IT" sz="1400" spc="-1" strike="noStrike">
              <a:solidFill>
                <a:srgbClr val="000000"/>
              </a:solidFill>
              <a:latin typeface="Times New Roman"/>
            </a:endParaRPr>
          </a:p>
        </p:txBody>
      </p:sp>
      <p:sp>
        <p:nvSpPr>
          <p:cNvPr id="2" name="PlaceHolder 3"/>
          <p:cNvSpPr>
            <a:spLocks noGrp="1"/>
          </p:cNvSpPr>
          <p:nvPr>
            <p:ph type="sldNum" idx="2"/>
          </p:nvPr>
        </p:nvSpPr>
        <p:spPr>
          <a:xfrm>
            <a:off x="7227360" y="5165280"/>
            <a:ext cx="2345400" cy="387720"/>
          </a:xfrm>
          <a:prstGeom prst="rect">
            <a:avLst/>
          </a:prstGeom>
          <a:noFill/>
          <a:ln w="0">
            <a:noFill/>
          </a:ln>
        </p:spPr>
        <p:txBody>
          <a:bodyPr lIns="0" rIns="0" tIns="0" bIns="0" anchor="t">
            <a:noAutofit/>
          </a:bodyPr>
          <a:lstStyle>
            <a:lvl1pPr indent="0" algn="r">
              <a:lnSpc>
                <a:spcPct val="100000"/>
              </a:lnSpc>
              <a:buNone/>
              <a:tabLst>
                <a:tab algn="l" pos="0"/>
              </a:tabLst>
              <a:defRPr b="0" lang="it-IT" sz="1400" spc="-1" strike="noStrike">
                <a:solidFill>
                  <a:srgbClr val="000000"/>
                </a:solidFill>
                <a:latin typeface="Times New Roman"/>
              </a:defRPr>
            </a:lvl1pPr>
          </a:lstStyle>
          <a:p>
            <a:pPr indent="0" algn="r">
              <a:lnSpc>
                <a:spcPct val="100000"/>
              </a:lnSpc>
              <a:buNone/>
              <a:tabLst>
                <a:tab algn="l" pos="0"/>
              </a:tabLst>
            </a:pPr>
            <a:fld id="{D9D846E8-1A56-4242-84F2-702E5A09F770}" type="slidenum">
              <a:rPr b="0" lang="it-IT" sz="1400" spc="-1" strike="noStrike">
                <a:solidFill>
                  <a:srgbClr val="000000"/>
                </a:solidFill>
                <a:latin typeface="Times New Roman"/>
              </a:rPr>
              <a:t>1</a:t>
            </a:fld>
            <a:endParaRPr b="0" lang="it-IT" sz="1400" spc="-1" strike="noStrike">
              <a:solidFill>
                <a:srgbClr val="000000"/>
              </a:solidFill>
              <a:latin typeface="Times New Roman"/>
            </a:endParaRPr>
          </a:p>
        </p:txBody>
      </p:sp>
      <p:sp>
        <p:nvSpPr>
          <p:cNvPr id="3" name="PlaceHolder 4"/>
          <p:cNvSpPr>
            <a:spLocks noGrp="1"/>
          </p:cNvSpPr>
          <p:nvPr>
            <p:ph type="dt" idx="3"/>
          </p:nvPr>
        </p:nvSpPr>
        <p:spPr>
          <a:xfrm>
            <a:off x="504000" y="5165280"/>
            <a:ext cx="2345400" cy="387720"/>
          </a:xfrm>
          <a:prstGeom prst="rect">
            <a:avLst/>
          </a:prstGeom>
          <a:noFill/>
          <a:ln w="0">
            <a:noFill/>
          </a:ln>
        </p:spPr>
        <p:txBody>
          <a:bodyPr lIns="0" rIns="0" tIns="0" bIns="0" anchor="t">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 </a:t>
            </a:r>
            <a:endParaRPr b="0" lang="it-IT" sz="1400" spc="-1" strike="noStrike">
              <a:solidFill>
                <a:srgbClr val="000000"/>
              </a:solidFill>
              <a:latin typeface="Times New Roman"/>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Click to edit the outline text format</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 Outline Level</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Third Outline Level</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Fourth Outline Level</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Fifth Outline Level</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Sixth Outline Level</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Seventh Outline Level</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hyperlink" Target="mailto:giovanni.bocchi1@unimi.it" TargetMode="External"/><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0.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0.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0.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0.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0.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0.xml"/>
</Relationships>
</file>

<file path=ppt/slides/_rels/slide1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0.xml"/>
</Relationships>
</file>

<file path=ppt/slides/_rels/slide1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0.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2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0.xml"/>
</Relationships>
</file>

<file path=ppt/slides/_rels/slide2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2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0.xml"/>
</Relationships>
</file>

<file path=ppt/slides/_rels/slide2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0.xml"/>
</Relationships>
</file>

<file path=ppt/slides/_rels/slide2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png"/><Relationship Id="rId3" Type="http://schemas.openxmlformats.org/officeDocument/2006/relationships/image" Target="../media/image12.jpeg"/><Relationship Id="rId4" Type="http://schemas.openxmlformats.org/officeDocument/2006/relationships/slideLayout" Target="../slideLayouts/slideLayout0.xml"/>
</Relationships>
</file>

<file path=ppt/slides/_rels/slide2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png"/><Relationship Id="rId3" Type="http://schemas.openxmlformats.org/officeDocument/2006/relationships/image" Target="../media/image12.jpeg"/><Relationship Id="rId4" Type="http://schemas.openxmlformats.org/officeDocument/2006/relationships/slideLayout" Target="../slideLayouts/slideLayout0.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2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0.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3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0.xml"/>
</Relationships>
</file>

<file path=ppt/slides/_rels/slide3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0.xml"/>
</Relationships>
</file>

<file path=ppt/slides/_rels/slide3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0.xml"/>
</Relationships>
</file>

<file path=ppt/slides/_rels/slide3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0.xml"/>
</Relationships>
</file>

<file path=ppt/slides/_rels/slide3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0.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0.xml"/>
</Relationships>
</file>

<file path=ppt/slides/_rels/slide4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0.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4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0.xml"/>
</Relationships>
</file>

<file path=ppt/slides/_rels/slide4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19.jpeg"/><Relationship Id="rId3" Type="http://schemas.openxmlformats.org/officeDocument/2006/relationships/slideLayout" Target="../slideLayouts/slideLayout0.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4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0.jpeg"/><Relationship Id="rId3" Type="http://schemas.openxmlformats.org/officeDocument/2006/relationships/slideLayout" Target="../slideLayouts/slideLayout0.xml"/>
</Relationships>
</file>

<file path=ppt/slides/_rels/slide4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1.jpeg"/><Relationship Id="rId3" Type="http://schemas.openxmlformats.org/officeDocument/2006/relationships/slideLayout" Target="../slideLayouts/slideLayout0.xml"/>
</Relationships>
</file>

<file path=ppt/slides/_rels/slide4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0.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0.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3.jpeg"/><Relationship Id="rId3" Type="http://schemas.openxmlformats.org/officeDocument/2006/relationships/slideLayout" Target="../slideLayouts/slideLayout0.xml"/>
</Relationships>
</file>

<file path=ppt/slides/_rels/slide51.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4.jpeg"/><Relationship Id="rId3" Type="http://schemas.openxmlformats.org/officeDocument/2006/relationships/slideLayout" Target="../slideLayouts/slideLayout0.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5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0.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0.xml"/>
</Relationships>
</file>

<file path=ppt/slides/_rels/slide6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png"/><Relationship Id="rId10" Type="http://schemas.openxmlformats.org/officeDocument/2006/relationships/slideLayout" Target="../slideLayouts/slideLayout0.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63.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0.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65.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0.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6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png"/><Relationship Id="rId8" Type="http://schemas.openxmlformats.org/officeDocument/2006/relationships/image" Target="../media/image45.jpeg"/><Relationship Id="rId9" Type="http://schemas.openxmlformats.org/officeDocument/2006/relationships/image" Target="../media/image46.png"/><Relationship Id="rId10" Type="http://schemas.openxmlformats.org/officeDocument/2006/relationships/slideLayout" Target="../slideLayouts/slideLayout0.xml"/>
</Relationships>
</file>

<file path=ppt/slides/_rels/slide6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0.xml"/>
</Relationships>
</file>

<file path=ppt/slides/_rels/slide6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slideLayout" Target="../slideLayouts/slideLayout0.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1.png"/><Relationship Id="rId3" Type="http://schemas.openxmlformats.org/officeDocument/2006/relationships/slideLayout" Target="../slideLayouts/slideLayout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2.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svg"/><Relationship Id="rId3" Type="http://schemas.openxmlformats.org/officeDocument/2006/relationships/slideLayout" Target="../slideLayouts/slideLayout0.xml"/>
</Relationships>
</file>

<file path=ppt/slides/_rels/slide73.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svg"/><Relationship Id="rId3" Type="http://schemas.openxmlformats.org/officeDocument/2006/relationships/slideLayout" Target="../slideLayouts/slideLayout0.xml"/>
</Relationships>
</file>

<file path=ppt/slides/_rels/slide7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slideLayout" Target="../slideLayouts/slideLayout0.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0.xml"/>
</Relationships>
</file>

<file path=ppt/slides/_rels/slide89.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0.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 name="PlaceHolder 1"/>
          <p:cNvSpPr>
            <a:spLocks noGrp="1"/>
          </p:cNvSpPr>
          <p:nvPr>
            <p:ph type="subTitle"/>
          </p:nvPr>
        </p:nvSpPr>
        <p:spPr>
          <a:xfrm>
            <a:off x="900000" y="900000"/>
            <a:ext cx="8277120" cy="3711600"/>
          </a:xfrm>
          <a:prstGeom prst="rect">
            <a:avLst/>
          </a:prstGeom>
          <a:noFill/>
          <a:ln w="0">
            <a:noFill/>
          </a:ln>
        </p:spPr>
        <p:txBody>
          <a:bodyPr lIns="0" rIns="0" tIns="0" bIns="0" anchor="ctr">
            <a:noAutofit/>
          </a:bodyPr>
          <a:p>
            <a:pPr>
              <a:lnSpc>
                <a:spcPct val="100000"/>
              </a:lnSpc>
            </a:pPr>
            <a:r>
              <a:rPr b="1" lang="it-IT" sz="5400" spc="-1" strike="noStrike">
                <a:solidFill>
                  <a:srgbClr val="3ba3ec"/>
                </a:solidFill>
                <a:latin typeface="Atkinson Hyperlegible"/>
              </a:rPr>
              <a:t>Intelligenza Artificiale</a:t>
            </a:r>
            <a:endParaRPr b="0" lang="it-IT" sz="5400" spc="-1" strike="noStrike">
              <a:solidFill>
                <a:srgbClr val="000000"/>
              </a:solidFill>
              <a:latin typeface="Arial"/>
            </a:endParaRPr>
          </a:p>
          <a:p>
            <a:pPr>
              <a:lnSpc>
                <a:spcPct val="100000"/>
              </a:lnSpc>
            </a:pPr>
            <a:r>
              <a:rPr b="0" lang="it-IT" sz="3200" spc="-1" strike="noStrike">
                <a:solidFill>
                  <a:srgbClr val="000000"/>
                </a:solidFill>
                <a:latin typeface="Atkinson Hyperlegible"/>
              </a:rPr>
              <a:t>La Matematica della </a:t>
            </a:r>
            <a:r>
              <a:rPr b="0" lang="it-IT" sz="3600" spc="-1" strike="noStrike">
                <a:solidFill>
                  <a:srgbClr val="000000"/>
                </a:solidFill>
                <a:latin typeface="Atkinson Hyperlegible"/>
              </a:rPr>
              <a:t>Trasparenza</a:t>
            </a:r>
            <a:endParaRPr b="0" lang="it-IT" sz="3600" spc="-1" strike="noStrike">
              <a:solidFill>
                <a:srgbClr val="000000"/>
              </a:solidFill>
              <a:latin typeface="Arial"/>
            </a:endParaRPr>
          </a:p>
          <a:p>
            <a:pPr>
              <a:lnSpc>
                <a:spcPct val="100000"/>
              </a:lnSpc>
            </a:pPr>
            <a:endParaRPr b="0" lang="it-IT" sz="3600" spc="-1" strike="noStrike">
              <a:solidFill>
                <a:srgbClr val="000000"/>
              </a:solidFill>
              <a:latin typeface="Arial"/>
            </a:endParaRPr>
          </a:p>
          <a:p>
            <a:pPr>
              <a:lnSpc>
                <a:spcPct val="100000"/>
              </a:lnSpc>
            </a:pPr>
            <a:r>
              <a:rPr b="0" lang="it-IT" sz="2800" spc="-1" strike="noStrike">
                <a:solidFill>
                  <a:srgbClr val="000000"/>
                </a:solidFill>
                <a:latin typeface="Atkinson Hyperlegible"/>
              </a:rPr>
              <a:t>Giovanni Bocchi</a:t>
            </a:r>
            <a:endParaRPr b="0" lang="it-IT" sz="2800" spc="-1" strike="noStrike">
              <a:solidFill>
                <a:srgbClr val="000000"/>
              </a:solidFill>
              <a:latin typeface="Arial"/>
            </a:endParaRPr>
          </a:p>
          <a:p>
            <a:pPr>
              <a:lnSpc>
                <a:spcPct val="100000"/>
              </a:lnSpc>
            </a:pPr>
            <a:r>
              <a:rPr b="0" lang="it-IT" sz="2400" spc="-1" strike="noStrike" u="sng">
                <a:solidFill>
                  <a:srgbClr val="3ba3ec"/>
                </a:solidFill>
                <a:uFillTx/>
                <a:latin typeface="Atkinson Hyperlegible"/>
                <a:hlinkClick r:id="rId1"/>
              </a:rPr>
              <a:t>giovanni.bocchi1@unimi.it</a:t>
            </a:r>
            <a:endParaRPr b="0" lang="it-IT" sz="2400" spc="-1" strike="noStrike">
              <a:solidFill>
                <a:srgbClr val="000000"/>
              </a:solidFill>
              <a:latin typeface="Arial"/>
            </a:endParaRPr>
          </a:p>
          <a:p>
            <a:pPr>
              <a:lnSpc>
                <a:spcPct val="100000"/>
              </a:lnSpc>
            </a:pPr>
            <a:endParaRPr b="0" lang="it-IT" sz="2800" spc="-1" strike="noStrike">
              <a:solidFill>
                <a:srgbClr val="000000"/>
              </a:solidFill>
              <a:latin typeface="Arial"/>
            </a:endParaRPr>
          </a:p>
          <a:p>
            <a:pPr>
              <a:lnSpc>
                <a:spcPct val="100000"/>
              </a:lnSpc>
            </a:pPr>
            <a:r>
              <a:rPr b="0" lang="it-IT" sz="2800" spc="-1" strike="noStrike">
                <a:solidFill>
                  <a:srgbClr val="000000"/>
                </a:solidFill>
                <a:latin typeface="Atkinson Hyperlegible"/>
              </a:rPr>
              <a:t>Dipartimento di Matematica</a:t>
            </a:r>
            <a:endParaRPr b="0" lang="it-IT" sz="2800" spc="-1" strike="noStrike">
              <a:solidFill>
                <a:srgbClr val="000000"/>
              </a:solidFill>
              <a:latin typeface="Arial"/>
            </a:endParaRPr>
          </a:p>
          <a:p>
            <a:pPr>
              <a:lnSpc>
                <a:spcPct val="100000"/>
              </a:lnSpc>
            </a:pPr>
            <a:r>
              <a:rPr b="0" lang="it-IT" sz="2800" spc="-1" strike="noStrike">
                <a:solidFill>
                  <a:srgbClr val="000000"/>
                </a:solidFill>
                <a:latin typeface="Atkinson Hyperlegible"/>
              </a:rPr>
              <a:t>Università di Milano</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 descr=""/>
          <p:cNvPicPr/>
          <p:nvPr/>
        </p:nvPicPr>
        <p:blipFill>
          <a:blip r:embed="rId1"/>
          <a:stretch/>
        </p:blipFill>
        <p:spPr>
          <a:xfrm>
            <a:off x="3600000" y="2160000"/>
            <a:ext cx="2517840" cy="2517840"/>
          </a:xfrm>
          <a:prstGeom prst="rect">
            <a:avLst/>
          </a:prstGeom>
          <a:ln w="0">
            <a:noFill/>
          </a:ln>
        </p:spPr>
      </p:pic>
      <p:sp>
        <p:nvSpPr>
          <p:cNvPr id="28" name="PlaceHolder 6"/>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Allenamento</a:t>
            </a:r>
            <a:endParaRPr b="0" lang="it-IT" sz="6000" spc="-1" strike="noStrike">
              <a:solidFill>
                <a:srgbClr val="000000"/>
              </a:solidFill>
              <a:latin typeface="Arial"/>
            </a:endParaRPr>
          </a:p>
        </p:txBody>
      </p:sp>
      <p:pic>
        <p:nvPicPr>
          <p:cNvPr id="29" name="" descr=""/>
          <p:cNvPicPr/>
          <p:nvPr/>
        </p:nvPicPr>
        <p:blipFill>
          <a:blip r:embed="rId2"/>
          <a:stretch/>
        </p:blipFill>
        <p:spPr>
          <a:xfrm>
            <a:off x="1440000" y="2340000"/>
            <a:ext cx="1462320" cy="1437840"/>
          </a:xfrm>
          <a:prstGeom prst="rect">
            <a:avLst/>
          </a:prstGeom>
          <a:ln w="0">
            <a:noFill/>
          </a:ln>
        </p:spPr>
      </p:pic>
      <p:sp>
        <p:nvSpPr>
          <p:cNvPr id="30" name=""/>
          <p:cNvSpPr/>
          <p:nvPr/>
        </p:nvSpPr>
        <p:spPr>
          <a:xfrm>
            <a:off x="1260000" y="4140000"/>
            <a:ext cx="179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rial"/>
              </a:rPr>
              <a:t>Panda</a:t>
            </a:r>
            <a:endParaRPr b="0" lang="it-IT" sz="3200" spc="-1" strike="noStrike">
              <a:solidFill>
                <a:srgbClr val="000000"/>
              </a:solidFill>
              <a:latin typeface="Arial"/>
            </a:endParaRPr>
          </a:p>
        </p:txBody>
      </p:sp>
      <p:sp>
        <p:nvSpPr>
          <p:cNvPr id="31" name=""/>
          <p:cNvSpPr/>
          <p:nvPr/>
        </p:nvSpPr>
        <p:spPr>
          <a:xfrm>
            <a:off x="7200000" y="3150000"/>
            <a:ext cx="143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81d41a"/>
                </a:solidFill>
                <a:latin typeface="Arial"/>
              </a:rPr>
              <a:t>Panda</a:t>
            </a:r>
            <a:endParaRPr b="0" lang="it-IT" sz="3200" spc="-1" strike="noStrike">
              <a:solidFill>
                <a:srgbClr val="000000"/>
              </a:solidFill>
              <a:latin typeface="Arial"/>
            </a:endParaRPr>
          </a:p>
        </p:txBody>
      </p:sp>
      <p:cxnSp>
        <p:nvCxnSpPr>
          <p:cNvPr id="32" name=""/>
          <p:cNvCxnSpPr>
            <a:stCxn id="29" idx="3"/>
            <a:endCxn id="27" idx="1"/>
          </p:cNvCxnSpPr>
          <p:nvPr/>
        </p:nvCxnSpPr>
        <p:spPr>
          <a:xfrm>
            <a:off x="2902680" y="3058920"/>
            <a:ext cx="698040" cy="360720"/>
          </a:xfrm>
          <a:prstGeom prst="curvedConnector2">
            <a:avLst/>
          </a:prstGeom>
          <a:ln w="29160">
            <a:solidFill>
              <a:srgbClr val="000000"/>
            </a:solidFill>
            <a:round/>
          </a:ln>
        </p:spPr>
      </p:cxnSp>
      <p:cxnSp>
        <p:nvCxnSpPr>
          <p:cNvPr id="33" name=""/>
          <p:cNvCxnSpPr>
            <a:stCxn id="30" idx="3"/>
            <a:endCxn id="27" idx="1"/>
          </p:cNvCxnSpPr>
          <p:nvPr/>
        </p:nvCxnSpPr>
        <p:spPr>
          <a:xfrm flipV="1">
            <a:off x="3058200" y="3418920"/>
            <a:ext cx="542520" cy="993960"/>
          </a:xfrm>
          <a:prstGeom prst="curvedConnector2">
            <a:avLst/>
          </a:prstGeom>
          <a:ln w="29160">
            <a:solidFill>
              <a:srgbClr val="000000"/>
            </a:solidFill>
            <a:round/>
          </a:ln>
        </p:spPr>
      </p:cxnSp>
      <p:cxnSp>
        <p:nvCxnSpPr>
          <p:cNvPr id="34" name=""/>
          <p:cNvCxnSpPr>
            <a:stCxn id="27" idx="3"/>
            <a:endCxn id="31" idx="1"/>
          </p:cNvCxnSpPr>
          <p:nvPr/>
        </p:nvCxnSpPr>
        <p:spPr>
          <a:xfrm>
            <a:off x="6118200" y="3418920"/>
            <a:ext cx="1082520" cy="3960"/>
          </a:xfrm>
          <a:prstGeom prst="straightConnector1">
            <a:avLst/>
          </a:prstGeom>
          <a:ln w="29160">
            <a:solidFill>
              <a:srgbClr val="000000"/>
            </a:solidFill>
            <a:round/>
          </a:ln>
        </p:spPr>
      </p:cxn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 name="" descr=""/>
          <p:cNvPicPr/>
          <p:nvPr/>
        </p:nvPicPr>
        <p:blipFill>
          <a:blip r:embed="rId1"/>
          <a:stretch/>
        </p:blipFill>
        <p:spPr>
          <a:xfrm>
            <a:off x="3600000" y="2160000"/>
            <a:ext cx="2517840" cy="2517840"/>
          </a:xfrm>
          <a:prstGeom prst="rect">
            <a:avLst/>
          </a:prstGeom>
          <a:ln w="0">
            <a:noFill/>
          </a:ln>
        </p:spPr>
      </p:pic>
      <p:sp>
        <p:nvSpPr>
          <p:cNvPr id="36" name="PlaceHolder 9"/>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Allenamento</a:t>
            </a:r>
            <a:endParaRPr b="0" lang="it-IT" sz="6000" spc="-1" strike="noStrike">
              <a:solidFill>
                <a:srgbClr val="000000"/>
              </a:solidFill>
              <a:latin typeface="Arial"/>
            </a:endParaRPr>
          </a:p>
        </p:txBody>
      </p:sp>
      <p:pic>
        <p:nvPicPr>
          <p:cNvPr id="37" name="" descr=""/>
          <p:cNvPicPr/>
          <p:nvPr/>
        </p:nvPicPr>
        <p:blipFill>
          <a:blip r:embed="rId2"/>
          <a:stretch/>
        </p:blipFill>
        <p:spPr>
          <a:xfrm>
            <a:off x="1440000" y="2340000"/>
            <a:ext cx="1462320" cy="1437840"/>
          </a:xfrm>
          <a:prstGeom prst="rect">
            <a:avLst/>
          </a:prstGeom>
          <a:ln w="0">
            <a:noFill/>
          </a:ln>
        </p:spPr>
      </p:pic>
      <p:sp>
        <p:nvSpPr>
          <p:cNvPr id="38" name=""/>
          <p:cNvSpPr/>
          <p:nvPr/>
        </p:nvSpPr>
        <p:spPr>
          <a:xfrm>
            <a:off x="1260000" y="4140000"/>
            <a:ext cx="179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rial"/>
              </a:rPr>
              <a:t>Panda</a:t>
            </a:r>
            <a:endParaRPr b="0" lang="it-IT" sz="3200" spc="-1" strike="noStrike">
              <a:solidFill>
                <a:srgbClr val="000000"/>
              </a:solidFill>
              <a:latin typeface="Arial"/>
            </a:endParaRPr>
          </a:p>
        </p:txBody>
      </p:sp>
      <p:sp>
        <p:nvSpPr>
          <p:cNvPr id="39" name=""/>
          <p:cNvSpPr/>
          <p:nvPr/>
        </p:nvSpPr>
        <p:spPr>
          <a:xfrm>
            <a:off x="7200000" y="3150000"/>
            <a:ext cx="125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ff0000"/>
                </a:solidFill>
                <a:latin typeface="Arial"/>
              </a:rPr>
              <a:t>Lupo</a:t>
            </a:r>
            <a:endParaRPr b="0" lang="it-IT" sz="3200" spc="-1" strike="noStrike">
              <a:solidFill>
                <a:srgbClr val="000000"/>
              </a:solidFill>
              <a:latin typeface="Arial"/>
            </a:endParaRPr>
          </a:p>
        </p:txBody>
      </p:sp>
      <p:cxnSp>
        <p:nvCxnSpPr>
          <p:cNvPr id="40" name=""/>
          <p:cNvCxnSpPr>
            <a:stCxn id="37" idx="3"/>
            <a:endCxn id="35" idx="1"/>
          </p:cNvCxnSpPr>
          <p:nvPr/>
        </p:nvCxnSpPr>
        <p:spPr>
          <a:xfrm>
            <a:off x="2902680" y="3058920"/>
            <a:ext cx="698040" cy="360720"/>
          </a:xfrm>
          <a:prstGeom prst="curvedConnector2">
            <a:avLst/>
          </a:prstGeom>
          <a:ln w="29160">
            <a:solidFill>
              <a:srgbClr val="000000"/>
            </a:solidFill>
            <a:round/>
          </a:ln>
        </p:spPr>
      </p:cxnSp>
      <p:cxnSp>
        <p:nvCxnSpPr>
          <p:cNvPr id="41" name=""/>
          <p:cNvCxnSpPr>
            <a:stCxn id="38" idx="3"/>
            <a:endCxn id="35" idx="1"/>
          </p:cNvCxnSpPr>
          <p:nvPr/>
        </p:nvCxnSpPr>
        <p:spPr>
          <a:xfrm flipV="1">
            <a:off x="3058200" y="3418920"/>
            <a:ext cx="542520" cy="993960"/>
          </a:xfrm>
          <a:prstGeom prst="curvedConnector2">
            <a:avLst/>
          </a:prstGeom>
          <a:ln w="29160">
            <a:solidFill>
              <a:srgbClr val="000000"/>
            </a:solidFill>
            <a:round/>
          </a:ln>
        </p:spPr>
      </p:cxnSp>
      <p:cxnSp>
        <p:nvCxnSpPr>
          <p:cNvPr id="42" name=""/>
          <p:cNvCxnSpPr>
            <a:stCxn id="35" idx="3"/>
            <a:endCxn id="39" idx="1"/>
          </p:cNvCxnSpPr>
          <p:nvPr/>
        </p:nvCxnSpPr>
        <p:spPr>
          <a:xfrm>
            <a:off x="6118200" y="3418920"/>
            <a:ext cx="1082520" cy="3960"/>
          </a:xfrm>
          <a:prstGeom prst="straightConnector1">
            <a:avLst/>
          </a:prstGeom>
          <a:ln w="29160">
            <a:solidFill>
              <a:srgbClr val="000000"/>
            </a:solidFill>
            <a:round/>
          </a:ln>
        </p:spPr>
      </p:cxnSp>
      <p:cxnSp>
        <p:nvCxnSpPr>
          <p:cNvPr id="43" name=""/>
          <p:cNvCxnSpPr>
            <a:stCxn id="39" idx="2"/>
          </p:cNvCxnSpPr>
          <p:nvPr/>
        </p:nvCxnSpPr>
        <p:spPr>
          <a:xfrm flipV="1" rot="10800000">
            <a:off x="6208200" y="3693960"/>
            <a:ext cx="1621080" cy="728640"/>
          </a:xfrm>
          <a:prstGeom prst="curvedConnector2">
            <a:avLst/>
          </a:prstGeom>
          <a:ln w="29160">
            <a:solidFill>
              <a:srgbClr val="ff0000"/>
            </a:solidFill>
            <a:round/>
            <a:tailEnd len="med" type="triangle" w="med"/>
          </a:ln>
        </p:spPr>
      </p:cxn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3600000" y="2160000"/>
            <a:ext cx="2517840" cy="2517840"/>
          </a:xfrm>
          <a:prstGeom prst="rect">
            <a:avLst/>
          </a:prstGeom>
          <a:ln w="0">
            <a:noFill/>
          </a:ln>
        </p:spPr>
      </p:pic>
      <p:sp>
        <p:nvSpPr>
          <p:cNvPr id="45" name="PlaceHolder 10"/>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Utilizzo</a:t>
            </a:r>
            <a:endParaRPr b="0" lang="it-IT" sz="6000" spc="-1" strike="noStrike">
              <a:solidFill>
                <a:srgbClr val="000000"/>
              </a:solidFill>
              <a:latin typeface="Arial"/>
            </a:endParaRPr>
          </a:p>
        </p:txBody>
      </p:sp>
      <p:pic>
        <p:nvPicPr>
          <p:cNvPr id="46" name="" descr=""/>
          <p:cNvPicPr/>
          <p:nvPr/>
        </p:nvPicPr>
        <p:blipFill>
          <a:blip r:embed="rId2"/>
          <a:stretch/>
        </p:blipFill>
        <p:spPr>
          <a:xfrm>
            <a:off x="1415520" y="2700000"/>
            <a:ext cx="1462320" cy="1437840"/>
          </a:xfrm>
          <a:prstGeom prst="rect">
            <a:avLst/>
          </a:prstGeom>
          <a:ln w="0">
            <a:noFill/>
          </a:ln>
        </p:spPr>
      </p:pic>
      <p:sp>
        <p:nvSpPr>
          <p:cNvPr id="47" name=""/>
          <p:cNvSpPr/>
          <p:nvPr/>
        </p:nvSpPr>
        <p:spPr>
          <a:xfrm>
            <a:off x="7200000" y="3150000"/>
            <a:ext cx="143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rial"/>
              </a:rPr>
              <a:t>Panda</a:t>
            </a:r>
            <a:endParaRPr b="0" lang="it-IT" sz="3200" spc="-1" strike="noStrike">
              <a:solidFill>
                <a:srgbClr val="000000"/>
              </a:solidFill>
              <a:latin typeface="Arial"/>
            </a:endParaRPr>
          </a:p>
        </p:txBody>
      </p:sp>
      <p:cxnSp>
        <p:nvCxnSpPr>
          <p:cNvPr id="48" name=""/>
          <p:cNvCxnSpPr>
            <a:stCxn id="46" idx="3"/>
            <a:endCxn id="44" idx="1"/>
          </p:cNvCxnSpPr>
          <p:nvPr/>
        </p:nvCxnSpPr>
        <p:spPr>
          <a:xfrm>
            <a:off x="2878200" y="3418920"/>
            <a:ext cx="722520" cy="720"/>
          </a:xfrm>
          <a:prstGeom prst="curvedConnector2">
            <a:avLst/>
          </a:prstGeom>
          <a:ln w="29160">
            <a:solidFill>
              <a:srgbClr val="000000"/>
            </a:solidFill>
            <a:round/>
          </a:ln>
        </p:spPr>
      </p:cxnSp>
      <p:cxnSp>
        <p:nvCxnSpPr>
          <p:cNvPr id="49" name=""/>
          <p:cNvCxnSpPr>
            <a:stCxn id="44" idx="3"/>
            <a:endCxn id="47" idx="1"/>
          </p:cNvCxnSpPr>
          <p:nvPr/>
        </p:nvCxnSpPr>
        <p:spPr>
          <a:xfrm>
            <a:off x="6118200" y="3418920"/>
            <a:ext cx="1082520" cy="3960"/>
          </a:xfrm>
          <a:prstGeom prst="straightConnector1">
            <a:avLst/>
          </a:prstGeom>
          <a:ln w="29160">
            <a:solidFill>
              <a:srgbClr val="000000"/>
            </a:solidFill>
            <a:round/>
          </a:ln>
        </p:spPr>
      </p:cxn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50"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r>
              <a:rPr b="1" lang="it-IT" sz="7200" spc="-1" strike="noStrike">
                <a:solidFill>
                  <a:srgbClr val="ffffff"/>
                </a:solidFill>
                <a:latin typeface="Atkinson Hyperlegible"/>
              </a:rPr>
              <a:t>Cosa sa fare ?</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giocare”</a:t>
            </a:r>
            <a:endParaRPr b="0" lang="it-IT" sz="6000" spc="-1" strike="noStrike">
              <a:solidFill>
                <a:srgbClr val="000000"/>
              </a:solidFill>
              <a:latin typeface="Arial"/>
            </a:endParaRPr>
          </a:p>
        </p:txBody>
      </p:sp>
      <p:pic>
        <p:nvPicPr>
          <p:cNvPr id="52" name="" descr=""/>
          <p:cNvPicPr/>
          <p:nvPr/>
        </p:nvPicPr>
        <p:blipFill>
          <a:blip r:embed="rId1"/>
          <a:stretch/>
        </p:blipFill>
        <p:spPr>
          <a:xfrm rot="21590400">
            <a:off x="2701800" y="1625760"/>
            <a:ext cx="4507200" cy="3004200"/>
          </a:xfrm>
          <a:prstGeom prst="rect">
            <a:avLst/>
          </a:prstGeom>
          <a:ln w="0">
            <a:noFill/>
          </a:ln>
        </p:spPr>
      </p:pic>
      <p:sp>
        <p:nvSpPr>
          <p:cNvPr id="53" name="PlaceHolder 12"/>
          <p:cNvSpPr/>
          <p:nvPr/>
        </p:nvSpPr>
        <p:spPr>
          <a:xfrm>
            <a:off x="2700000" y="4632120"/>
            <a:ext cx="4497840" cy="4053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1800" spc="-1" strike="noStrike">
                <a:solidFill>
                  <a:srgbClr val="666666"/>
                </a:solidFill>
                <a:latin typeface="Atkinson Hyperlegible"/>
              </a:rPr>
              <a:t>Foto di Elena Popova su Unsplash</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giocare”</a:t>
            </a:r>
            <a:endParaRPr b="0" lang="it-IT" sz="6000" spc="-1" strike="noStrike">
              <a:solidFill>
                <a:srgbClr val="000000"/>
              </a:solidFill>
              <a:latin typeface="Arial"/>
            </a:endParaRPr>
          </a:p>
        </p:txBody>
      </p:sp>
      <p:sp>
        <p:nvSpPr>
          <p:cNvPr id="55" name="PlaceHolder 13"/>
          <p:cNvSpPr/>
          <p:nvPr/>
        </p:nvSpPr>
        <p:spPr>
          <a:xfrm>
            <a:off x="5220000" y="4452480"/>
            <a:ext cx="4677840" cy="4053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pPr>
            <a:r>
              <a:rPr b="0" lang="it-IT" sz="1800" spc="-1" strike="noStrike">
                <a:solidFill>
                  <a:srgbClr val="666666"/>
                </a:solidFill>
                <a:latin typeface="Atkinson Hyperlegible"/>
              </a:rPr>
              <a:t>Foto di Geordie Wood su WIRED</a:t>
            </a:r>
            <a:endParaRPr b="0" lang="it-IT" sz="1800" spc="-1" strike="noStrike">
              <a:solidFill>
                <a:srgbClr val="000000"/>
              </a:solidFill>
              <a:latin typeface="Arial"/>
            </a:endParaRPr>
          </a:p>
        </p:txBody>
      </p:sp>
      <p:pic>
        <p:nvPicPr>
          <p:cNvPr id="56" name="" descr=""/>
          <p:cNvPicPr/>
          <p:nvPr/>
        </p:nvPicPr>
        <p:blipFill>
          <a:blip r:embed="rId1"/>
          <a:stretch/>
        </p:blipFill>
        <p:spPr>
          <a:xfrm>
            <a:off x="900000" y="1980000"/>
            <a:ext cx="3137400" cy="2352600"/>
          </a:xfrm>
          <a:prstGeom prst="rect">
            <a:avLst/>
          </a:prstGeom>
          <a:ln w="0">
            <a:noFill/>
          </a:ln>
        </p:spPr>
      </p:pic>
      <p:pic>
        <p:nvPicPr>
          <p:cNvPr id="57" name="" descr=""/>
          <p:cNvPicPr/>
          <p:nvPr/>
        </p:nvPicPr>
        <p:blipFill>
          <a:blip r:embed="rId2"/>
          <a:stretch/>
        </p:blipFill>
        <p:spPr>
          <a:xfrm>
            <a:off x="5940000" y="1980000"/>
            <a:ext cx="3237840" cy="2427840"/>
          </a:xfrm>
          <a:prstGeom prst="rect">
            <a:avLst/>
          </a:prstGeom>
          <a:ln w="0">
            <a:noFill/>
          </a:ln>
        </p:spPr>
      </p:pic>
      <p:sp>
        <p:nvSpPr>
          <p:cNvPr id="58" name=""/>
          <p:cNvSpPr/>
          <p:nvPr/>
        </p:nvSpPr>
        <p:spPr>
          <a:xfrm>
            <a:off x="4500000" y="2880000"/>
            <a:ext cx="890280" cy="6735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pPr>
            <a:r>
              <a:rPr b="1" lang="it-IT" sz="4400" spc="-1" strike="noStrike">
                <a:solidFill>
                  <a:srgbClr val="000000"/>
                </a:solidFill>
                <a:latin typeface="Atkinson Hyperlegible"/>
              </a:rPr>
              <a:t>VS</a:t>
            </a:r>
            <a:endParaRPr b="0" lang="it-IT" sz="4400" spc="-1" strike="noStrike">
              <a:solidFill>
                <a:srgbClr val="000000"/>
              </a:solidFill>
              <a:latin typeface="Arial"/>
            </a:endParaRPr>
          </a:p>
        </p:txBody>
      </p:sp>
      <p:sp>
        <p:nvSpPr>
          <p:cNvPr id="59" name=""/>
          <p:cNvSpPr/>
          <p:nvPr/>
        </p:nvSpPr>
        <p:spPr>
          <a:xfrm rot="19188000">
            <a:off x="5974200" y="3115440"/>
            <a:ext cx="3237840" cy="177840"/>
          </a:xfrm>
          <a:prstGeom prst="rect">
            <a:avLst/>
          </a:prstGeom>
          <a:solidFill>
            <a:srgbClr val="ff0000"/>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ndParaRPr>
          </a:p>
        </p:txBody>
      </p:sp>
      <p:sp>
        <p:nvSpPr>
          <p:cNvPr id="60" name=""/>
          <p:cNvSpPr/>
          <p:nvPr/>
        </p:nvSpPr>
        <p:spPr>
          <a:xfrm flipH="1" rot="2412000">
            <a:off x="5969520" y="3115800"/>
            <a:ext cx="3237480" cy="177120"/>
          </a:xfrm>
          <a:prstGeom prst="rect">
            <a:avLst/>
          </a:prstGeom>
          <a:solidFill>
            <a:srgbClr val="ff0000"/>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ndParaRPr>
          </a:p>
        </p:txBody>
      </p:sp>
      <p:sp>
        <p:nvSpPr>
          <p:cNvPr id="61" name=""/>
          <p:cNvSpPr/>
          <p:nvPr/>
        </p:nvSpPr>
        <p:spPr>
          <a:xfrm>
            <a:off x="3420000" y="4051800"/>
            <a:ext cx="1617840" cy="80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5400" spc="-1" strike="noStrike">
                <a:solidFill>
                  <a:srgbClr val="ff0000"/>
                </a:solidFill>
                <a:latin typeface="Atkinson Hyperlegible"/>
              </a:rPr>
              <a:t>5-0</a:t>
            </a:r>
            <a:endParaRPr b="0" lang="it-IT" sz="5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6" dur="indefinite" restart="never" nodeType="tmRoot">
          <p:childTnLst>
            <p:seq>
              <p:cTn id="77" dur="indefinite" nodeType="mainSeq">
                <p:childTnLst>
                  <p:par>
                    <p:cTn id="78" fill="hold">
                      <p:stCondLst>
                        <p:cond delay="indefinite"/>
                      </p:stCondLst>
                      <p:childTnLst>
                        <p:par>
                          <p:cTn id="79" fill="hold">
                            <p:stCondLst>
                              <p:cond delay="0"/>
                            </p:stCondLst>
                            <p:childTnLst>
                              <p:par>
                                <p:cTn id="80" nodeType="clickEffect" fill="hold" presetClass="entr" presetID="1">
                                  <p:stCondLst>
                                    <p:cond delay="0"/>
                                  </p:stCondLst>
                                  <p:childTnLst>
                                    <p:set>
                                      <p:cBhvr>
                                        <p:cTn id="81" dur="1" fill="hold">
                                          <p:stCondLst>
                                            <p:cond delay="0"/>
                                          </p:stCondLst>
                                        </p:cTn>
                                        <p:tgtEl>
                                          <p:spTgt spid="59"/>
                                        </p:tgtEl>
                                        <p:attrNameLst>
                                          <p:attrName>style.visibility</p:attrName>
                                        </p:attrNameLst>
                                      </p:cBhvr>
                                      <p:to>
                                        <p:strVal val="visible"/>
                                      </p:to>
                                    </p:set>
                                  </p:childTnLst>
                                </p:cTn>
                              </p:par>
                              <p:par>
                                <p:cTn id="82" nodeType="withEffect" fill="hold" presetClass="entr" presetID="1">
                                  <p:stCondLst>
                                    <p:cond delay="0"/>
                                  </p:stCondLst>
                                  <p:childTnLst>
                                    <p:set>
                                      <p:cBhvr>
                                        <p:cTn id="83" dur="1" fill="hold">
                                          <p:stCondLst>
                                            <p:cond delay="0"/>
                                          </p:stCondLst>
                                        </p:cTn>
                                        <p:tgtEl>
                                          <p:spTgt spid="60"/>
                                        </p:tgtEl>
                                        <p:attrNameLst>
                                          <p:attrName>style.visibility</p:attrName>
                                        </p:attrNameLst>
                                      </p:cBhvr>
                                      <p:to>
                                        <p:strVal val="visible"/>
                                      </p:to>
                                    </p:set>
                                  </p:childTnLst>
                                </p:cTn>
                              </p:par>
                              <p:par>
                                <p:cTn id="84" nodeType="withEffect" fill="hold" presetClass="entr" presetID="1">
                                  <p:stCondLst>
                                    <p:cond delay="0"/>
                                  </p:stCondLst>
                                  <p:childTnLst>
                                    <p:set>
                                      <p:cBhvr>
                                        <p:cTn id="85"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62" name="PlaceHolder 14"/>
          <p:cNvSpPr/>
          <p:nvPr/>
        </p:nvSpPr>
        <p:spPr>
          <a:xfrm>
            <a:off x="900000" y="234036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YOLOv8</a:t>
            </a:r>
            <a:endParaRPr b="0" lang="it-IT"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vedere”</a:t>
            </a:r>
            <a:endParaRPr b="0" lang="it-IT" sz="6000" spc="-1" strike="noStrike">
              <a:solidFill>
                <a:srgbClr val="000000"/>
              </a:solidFill>
              <a:latin typeface="Arial"/>
            </a:endParaRPr>
          </a:p>
        </p:txBody>
      </p:sp>
      <p:pic>
        <p:nvPicPr>
          <p:cNvPr id="64" name="" descr=""/>
          <p:cNvPicPr/>
          <p:nvPr/>
        </p:nvPicPr>
        <p:blipFill>
          <a:blip r:embed="rId1"/>
          <a:stretch/>
        </p:blipFill>
        <p:spPr>
          <a:xfrm>
            <a:off x="2302560" y="1620000"/>
            <a:ext cx="5435280" cy="3396240"/>
          </a:xfrm>
          <a:prstGeom prst="rect">
            <a:avLst/>
          </a:prstGeom>
          <a:ln w="0">
            <a:noFill/>
          </a:ln>
        </p:spPr>
      </p:pic>
      <p:sp>
        <p:nvSpPr>
          <p:cNvPr id="65" name=""/>
          <p:cNvSpPr/>
          <p:nvPr/>
        </p:nvSpPr>
        <p:spPr>
          <a:xfrm>
            <a:off x="2880000" y="2160000"/>
            <a:ext cx="2157840" cy="2337840"/>
          </a:xfrm>
          <a:prstGeom prst="rect">
            <a:avLst/>
          </a:prstGeom>
          <a:solidFill>
            <a:srgbClr val="ffde59">
              <a:alpha val="40000"/>
            </a:srgbClr>
          </a:solidFill>
          <a:ln w="38160">
            <a:solidFill>
              <a:srgbClr val="e8a202"/>
            </a:solidFill>
            <a:round/>
          </a:ln>
        </p:spPr>
        <p:style>
          <a:lnRef idx="0"/>
          <a:fillRef idx="0"/>
          <a:effectRef idx="0"/>
          <a:fontRef idx="minor"/>
        </p:style>
        <p:txBody>
          <a:bodyPr lIns="109080" rIns="109080" tIns="64080" bIns="64080" anchor="ctr">
            <a:noAutofit/>
          </a:bodyPr>
          <a:p>
            <a:pPr>
              <a:lnSpc>
                <a:spcPct val="100000"/>
              </a:lnSpc>
            </a:pPr>
            <a:endParaRPr b="0" lang="it-IT" sz="1800" spc="-1" strike="noStrike">
              <a:solidFill>
                <a:srgbClr val="000000"/>
              </a:solidFill>
              <a:latin typeface="Arial"/>
            </a:endParaRPr>
          </a:p>
        </p:txBody>
      </p:sp>
      <p:sp>
        <p:nvSpPr>
          <p:cNvPr id="66" name=""/>
          <p:cNvSpPr/>
          <p:nvPr/>
        </p:nvSpPr>
        <p:spPr>
          <a:xfrm>
            <a:off x="4500000" y="2160000"/>
            <a:ext cx="3057840" cy="2517840"/>
          </a:xfrm>
          <a:prstGeom prst="rect">
            <a:avLst/>
          </a:prstGeom>
          <a:solidFill>
            <a:srgbClr val="a1467e">
              <a:alpha val="40000"/>
            </a:srgbClr>
          </a:solidFill>
          <a:ln w="38160">
            <a:solidFill>
              <a:srgbClr val="780373"/>
            </a:solidFill>
            <a:round/>
          </a:ln>
        </p:spPr>
        <p:style>
          <a:lnRef idx="0"/>
          <a:fillRef idx="0"/>
          <a:effectRef idx="0"/>
          <a:fontRef idx="minor"/>
        </p:style>
        <p:txBody>
          <a:bodyPr lIns="109080" rIns="109080" tIns="64080" bIns="64080" anchor="ctr">
            <a:noAutofit/>
          </a:bodyPr>
          <a:p>
            <a:pPr>
              <a:lnSpc>
                <a:spcPct val="100000"/>
              </a:lnSpc>
            </a:pPr>
            <a:endParaRPr b="0" lang="it-IT" sz="1800" spc="-1" strike="noStrike">
              <a:solidFill>
                <a:srgbClr val="ffffff"/>
              </a:solidFill>
              <a:latin typeface="Arial"/>
            </a:endParaRPr>
          </a:p>
        </p:txBody>
      </p:sp>
      <p:sp>
        <p:nvSpPr>
          <p:cNvPr id="67" name=""/>
          <p:cNvSpPr/>
          <p:nvPr/>
        </p:nvSpPr>
        <p:spPr>
          <a:xfrm>
            <a:off x="6660000" y="1980000"/>
            <a:ext cx="897840" cy="357840"/>
          </a:xfrm>
          <a:prstGeom prst="rect">
            <a:avLst/>
          </a:prstGeom>
          <a:solidFill>
            <a:srgbClr val="a1467e"/>
          </a:solidFill>
          <a:ln w="38160">
            <a:solidFill>
              <a:srgbClr val="780373"/>
            </a:solidFill>
            <a:round/>
          </a:ln>
        </p:spPr>
        <p:style>
          <a:lnRef idx="0"/>
          <a:fillRef idx="0"/>
          <a:effectRef idx="0"/>
          <a:fontRef idx="minor"/>
        </p:style>
        <p:txBody>
          <a:bodyPr lIns="109080" rIns="109080" tIns="64080" bIns="64080" anchor="ctr">
            <a:noAutofit/>
          </a:bodyPr>
          <a:p>
            <a:pPr algn="ctr">
              <a:lnSpc>
                <a:spcPct val="100000"/>
              </a:lnSpc>
            </a:pPr>
            <a:r>
              <a:rPr b="0" lang="it-IT" sz="1800" spc="-1" strike="noStrike">
                <a:solidFill>
                  <a:srgbClr val="ffffff"/>
                </a:solidFill>
                <a:latin typeface="Arial"/>
              </a:rPr>
              <a:t>Gatto</a:t>
            </a:r>
            <a:endParaRPr b="0" lang="it-IT" sz="1800" spc="-1" strike="noStrike">
              <a:solidFill>
                <a:srgbClr val="ffffff"/>
              </a:solidFill>
              <a:latin typeface="Arial"/>
            </a:endParaRPr>
          </a:p>
        </p:txBody>
      </p:sp>
      <p:sp>
        <p:nvSpPr>
          <p:cNvPr id="68" name=""/>
          <p:cNvSpPr/>
          <p:nvPr/>
        </p:nvSpPr>
        <p:spPr>
          <a:xfrm>
            <a:off x="2880000" y="1980000"/>
            <a:ext cx="1077840" cy="357840"/>
          </a:xfrm>
          <a:prstGeom prst="rect">
            <a:avLst/>
          </a:prstGeom>
          <a:solidFill>
            <a:srgbClr val="ffde59"/>
          </a:solidFill>
          <a:ln w="38160">
            <a:solidFill>
              <a:srgbClr val="e8a202"/>
            </a:solidFill>
            <a:round/>
          </a:ln>
        </p:spPr>
        <p:style>
          <a:lnRef idx="0"/>
          <a:fillRef idx="0"/>
          <a:effectRef idx="0"/>
          <a:fontRef idx="minor"/>
        </p:style>
        <p:txBody>
          <a:bodyPr lIns="109080" rIns="109080" tIns="64080" bIns="64080" anchor="ctr">
            <a:noAutofit/>
          </a:bodyPr>
          <a:p>
            <a:pPr algn="ctr">
              <a:lnSpc>
                <a:spcPct val="100000"/>
              </a:lnSpc>
            </a:pPr>
            <a:r>
              <a:rPr b="0" lang="it-IT" sz="1800" spc="-1" strike="noStrike">
                <a:solidFill>
                  <a:srgbClr val="000000"/>
                </a:solidFill>
                <a:latin typeface="Arial"/>
              </a:rPr>
              <a:t>Papera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86" dur="indefinite" restart="never" nodeType="tmRoot">
          <p:childTnLst>
            <p:seq>
              <p:cTn id="87" dur="indefinite" nodeType="mainSeq">
                <p:childTnLst>
                  <p:par>
                    <p:cTn id="88" fill="hold">
                      <p:stCondLst>
                        <p:cond delay="indefinite"/>
                      </p:stCondLst>
                      <p:childTnLst>
                        <p:par>
                          <p:cTn id="89" fill="hold">
                            <p:stCondLst>
                              <p:cond delay="0"/>
                            </p:stCondLst>
                            <p:childTnLst>
                              <p:par>
                                <p:cTn id="90" nodeType="clickEffect" fill="hold" presetClass="entr" presetID="1">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nodeType="withEffect" fill="hold" presetClass="entr" presetID="1">
                                  <p:stCondLst>
                                    <p:cond delay="0"/>
                                  </p:stCondLst>
                                  <p:childTnLst>
                                    <p:set>
                                      <p:cBhvr>
                                        <p:cTn id="93" dur="1" fill="hold">
                                          <p:stCondLst>
                                            <p:cond delay="0"/>
                                          </p:stCondLst>
                                        </p:cTn>
                                        <p:tgtEl>
                                          <p:spTgt spid="6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66"/>
                                        </p:tgtEl>
                                        <p:attrNameLst>
                                          <p:attrName>style.visibility</p:attrName>
                                        </p:attrNameLst>
                                      </p:cBhvr>
                                      <p:to>
                                        <p:strVal val="visible"/>
                                      </p:to>
                                    </p:set>
                                  </p:childTnLst>
                                </p:cTn>
                              </p:par>
                              <p:par>
                                <p:cTn id="98" nodeType="withEffect" fill="hold" presetClass="entr" presetID="1">
                                  <p:stCondLst>
                                    <p:cond delay="0"/>
                                  </p:stCondLst>
                                  <p:childTnLst>
                                    <p:set>
                                      <p:cBhvr>
                                        <p:cTn id="9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vedere”</a:t>
            </a:r>
            <a:endParaRPr b="0" lang="it-IT" sz="6000" spc="-1" strike="noStrike">
              <a:solidFill>
                <a:srgbClr val="000000"/>
              </a:solidFill>
              <a:latin typeface="Arial"/>
            </a:endParaRPr>
          </a:p>
        </p:txBody>
      </p:sp>
      <p:pic>
        <p:nvPicPr>
          <p:cNvPr id="70" name="" descr=""/>
          <p:cNvPicPr/>
          <p:nvPr/>
        </p:nvPicPr>
        <p:blipFill>
          <a:blip r:embed="rId1"/>
          <a:stretch/>
        </p:blipFill>
        <p:spPr>
          <a:xfrm>
            <a:off x="2302560" y="1620000"/>
            <a:ext cx="5435280" cy="33962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fare il Biologo”</a:t>
            </a:r>
            <a:endParaRPr b="0" lang="it-IT" sz="6000" spc="-1" strike="noStrike">
              <a:solidFill>
                <a:srgbClr val="000000"/>
              </a:solidFill>
              <a:latin typeface="Arial"/>
            </a:endParaRPr>
          </a:p>
        </p:txBody>
      </p:sp>
      <p:sp>
        <p:nvSpPr>
          <p:cNvPr id="72" name=""/>
          <p:cNvSpPr/>
          <p:nvPr/>
        </p:nvSpPr>
        <p:spPr>
          <a:xfrm>
            <a:off x="1260000" y="3060000"/>
            <a:ext cx="3597840" cy="107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a933"/>
                </a:solidFill>
                <a:latin typeface="Arial"/>
              </a:rPr>
              <a:t> Ile Phe</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00a933"/>
                </a:solidFill>
                <a:latin typeface="Arial"/>
              </a:rPr>
              <a:t>Tyr</a:t>
            </a:r>
            <a:r>
              <a:rPr b="0" lang="it-IT" sz="1800" spc="-1" strike="noStrike">
                <a:solidFill>
                  <a:srgbClr val="000000"/>
                </a:solidFill>
                <a:latin typeface="Arial"/>
              </a:rPr>
              <a:t> </a:t>
            </a:r>
            <a:r>
              <a:rPr b="0" lang="it-IT" sz="1800" spc="-1" strike="noStrike">
                <a:solidFill>
                  <a:srgbClr val="ff8000"/>
                </a:solidFill>
                <a:latin typeface="Arial"/>
              </a:rPr>
              <a:t>Ala Ala</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0000"/>
                </a:solidFill>
                <a:latin typeface="Arial"/>
              </a:rPr>
              <a:t> </a:t>
            </a:r>
            <a:r>
              <a:rPr b="0" lang="it-IT" sz="1800" spc="-1" strike="noStrike">
                <a:solidFill>
                  <a:srgbClr val="ff0000"/>
                </a:solidFill>
                <a:latin typeface="Arial"/>
              </a:rPr>
              <a:t>Asp</a:t>
            </a:r>
            <a:r>
              <a:rPr b="0" lang="it-IT" sz="1800" spc="-1" strike="noStrike">
                <a:solidFill>
                  <a:srgbClr val="000000"/>
                </a:solidFill>
                <a:latin typeface="Arial"/>
              </a:rPr>
              <a:t> </a:t>
            </a:r>
            <a:r>
              <a:rPr b="0" lang="it-IT" sz="1800" spc="-1" strike="noStrike">
                <a:solidFill>
                  <a:srgbClr val="00a933"/>
                </a:solidFill>
                <a:latin typeface="Arial"/>
              </a:rPr>
              <a:t>Pro</a:t>
            </a:r>
            <a:r>
              <a:rPr b="0" lang="it-IT" sz="1800" spc="-1" strike="noStrike">
                <a:solidFill>
                  <a:srgbClr val="000000"/>
                </a:solidFill>
                <a:latin typeface="Arial"/>
              </a:rPr>
              <a:t> </a:t>
            </a:r>
            <a:r>
              <a:rPr b="0" lang="it-IT" sz="1800" spc="-1" strike="noStrike">
                <a:solidFill>
                  <a:srgbClr val="bf0041"/>
                </a:solidFill>
                <a:latin typeface="Arial"/>
              </a:rPr>
              <a:t>Asn Gln</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ff8000"/>
                </a:solidFill>
                <a:latin typeface="Arial"/>
              </a:rPr>
              <a:t>Ser</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ff0000"/>
                </a:solidFill>
                <a:latin typeface="Arial"/>
              </a:rPr>
              <a:t> Glu Glu</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endParaRPr b="0" lang="it-IT" sz="1800" spc="-1" strike="noStrike">
              <a:solidFill>
                <a:srgbClr val="000000"/>
              </a:solidFill>
              <a:latin typeface="Arial"/>
            </a:endParaRPr>
          </a:p>
        </p:txBody>
      </p:sp>
      <p:pic>
        <p:nvPicPr>
          <p:cNvPr id="73" name="" descr=""/>
          <p:cNvPicPr/>
          <p:nvPr/>
        </p:nvPicPr>
        <p:blipFill>
          <a:blip r:embed="rId1"/>
          <a:srcRect l="28198" t="0" r="30779" b="0"/>
          <a:stretch/>
        </p:blipFill>
        <p:spPr>
          <a:xfrm>
            <a:off x="5580360" y="1980000"/>
            <a:ext cx="3237480" cy="3528720"/>
          </a:xfrm>
          <a:prstGeom prst="rect">
            <a:avLst/>
          </a:prstGeom>
          <a:ln w="0">
            <a:noFill/>
          </a:ln>
        </p:spPr>
      </p:pic>
      <p:sp>
        <p:nvSpPr>
          <p:cNvPr id="74" name=""/>
          <p:cNvSpPr/>
          <p:nvPr/>
        </p:nvSpPr>
        <p:spPr>
          <a:xfrm>
            <a:off x="720000" y="157428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Primaria</a:t>
            </a:r>
            <a:endParaRPr b="0" lang="it-IT" sz="2400" spc="-1" strike="noStrike">
              <a:solidFill>
                <a:srgbClr val="000000"/>
              </a:solidFill>
              <a:latin typeface="Arial"/>
            </a:endParaRPr>
          </a:p>
        </p:txBody>
      </p:sp>
      <p:sp>
        <p:nvSpPr>
          <p:cNvPr id="75" name=""/>
          <p:cNvSpPr/>
          <p:nvPr/>
        </p:nvSpPr>
        <p:spPr>
          <a:xfrm>
            <a:off x="4860000" y="157464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Terziaria</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 name="PlaceHolder 1"/>
          <p:cNvSpPr>
            <a:spLocks noGrp="1"/>
          </p:cNvSpPr>
          <p:nvPr>
            <p:ph type="title"/>
          </p:nvPr>
        </p:nvSpPr>
        <p:spPr>
          <a:xfrm>
            <a:off x="900000" y="853560"/>
            <a:ext cx="809712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Di cosa parleremo</a:t>
            </a:r>
            <a:endParaRPr b="0" lang="it-IT" sz="6000" spc="-1" strike="noStrike">
              <a:solidFill>
                <a:srgbClr val="000000"/>
              </a:solidFill>
              <a:latin typeface="Arial"/>
            </a:endParaRPr>
          </a:p>
        </p:txBody>
      </p:sp>
      <p:sp>
        <p:nvSpPr>
          <p:cNvPr id="9" name="PlaceHolder 2"/>
          <p:cNvSpPr>
            <a:spLocks noGrp="1"/>
          </p:cNvSpPr>
          <p:nvPr>
            <p:ph type="subTitle"/>
          </p:nvPr>
        </p:nvSpPr>
        <p:spPr>
          <a:xfrm>
            <a:off x="900000" y="1440000"/>
            <a:ext cx="8097120" cy="3285360"/>
          </a:xfrm>
          <a:prstGeom prst="rect">
            <a:avLst/>
          </a:prstGeom>
          <a:noFill/>
          <a:ln w="0">
            <a:noFill/>
          </a:ln>
        </p:spPr>
        <p:txBody>
          <a:bodyPr lIns="0" rIns="0" tIns="0" bIns="0" anchor="ctr">
            <a:noAutofit/>
          </a:bodyPr>
          <a:p>
            <a:pPr indent="0">
              <a:lnSpc>
                <a:spcPct val="100000"/>
              </a:lnSpc>
              <a:buNone/>
              <a:tabLst>
                <a:tab algn="l" pos="0"/>
              </a:tabLst>
            </a:pPr>
            <a:r>
              <a:rPr b="0" lang="it-IT" sz="4200" spc="-1" strike="noStrike">
                <a:solidFill>
                  <a:srgbClr val="000000"/>
                </a:solidFill>
                <a:latin typeface="Arial"/>
              </a:rPr>
              <a:t>  </a:t>
            </a:r>
            <a:r>
              <a:rPr b="0" lang="it-IT" sz="4200" spc="-1" strike="noStrike">
                <a:solidFill>
                  <a:srgbClr val="000000"/>
                </a:solidFill>
                <a:latin typeface="Arial"/>
              </a:rPr>
              <a:t>Cos’è l’intelligenza artificiale ?</a:t>
            </a:r>
            <a:endParaRPr b="0" lang="it-IT" sz="4200" spc="-1" strike="noStrike">
              <a:solidFill>
                <a:srgbClr val="000000"/>
              </a:solidFill>
              <a:latin typeface="Arial"/>
            </a:endParaRPr>
          </a:p>
          <a:p>
            <a:pPr indent="0">
              <a:lnSpc>
                <a:spcPct val="100000"/>
              </a:lnSpc>
              <a:buNone/>
              <a:tabLst>
                <a:tab algn="l" pos="0"/>
              </a:tabLst>
            </a:pPr>
            <a:r>
              <a:rPr b="0" lang="it-IT" sz="4200" spc="-1" strike="noStrike">
                <a:solidFill>
                  <a:srgbClr val="000000"/>
                </a:solidFill>
                <a:latin typeface="Arial"/>
              </a:rPr>
              <a:t>  </a:t>
            </a:r>
            <a:r>
              <a:rPr b="0" lang="it-IT" sz="4200" spc="-1" strike="noStrike">
                <a:solidFill>
                  <a:srgbClr val="000000"/>
                </a:solidFill>
                <a:latin typeface="Arial"/>
              </a:rPr>
              <a:t>Cosa sa fare ?</a:t>
            </a:r>
            <a:endParaRPr b="0" lang="it-IT" sz="4200" spc="-1" strike="noStrike">
              <a:solidFill>
                <a:srgbClr val="000000"/>
              </a:solidFill>
              <a:latin typeface="Arial"/>
            </a:endParaRPr>
          </a:p>
          <a:p>
            <a:pPr indent="0">
              <a:lnSpc>
                <a:spcPct val="100000"/>
              </a:lnSpc>
              <a:buNone/>
              <a:tabLst>
                <a:tab algn="l" pos="0"/>
              </a:tabLst>
            </a:pPr>
            <a:r>
              <a:rPr b="0" lang="it-IT" sz="4200" spc="-1" strike="noStrike">
                <a:solidFill>
                  <a:srgbClr val="000000"/>
                </a:solidFill>
                <a:latin typeface="Arial"/>
              </a:rPr>
              <a:t>  </a:t>
            </a:r>
            <a:r>
              <a:rPr b="0" lang="it-IT" sz="4200" spc="-1" strike="noStrike">
                <a:solidFill>
                  <a:srgbClr val="000000"/>
                </a:solidFill>
                <a:latin typeface="Arial"/>
              </a:rPr>
              <a:t>Che problemi ha ?</a:t>
            </a:r>
            <a:endParaRPr b="0" lang="it-IT" sz="4200" spc="-1" strike="noStrike">
              <a:solidFill>
                <a:srgbClr val="000000"/>
              </a:solidFill>
              <a:latin typeface="Arial"/>
            </a:endParaRPr>
          </a:p>
          <a:p>
            <a:pPr indent="0">
              <a:lnSpc>
                <a:spcPct val="100000"/>
              </a:lnSpc>
              <a:buNone/>
              <a:tabLst>
                <a:tab algn="l" pos="0"/>
              </a:tabLst>
            </a:pPr>
            <a:r>
              <a:rPr b="0" lang="it-IT" sz="4200" spc="-1" strike="noStrike">
                <a:solidFill>
                  <a:srgbClr val="000000"/>
                </a:solidFill>
                <a:latin typeface="Arial"/>
                <a:ea typeface="Noto Sans CJK SC"/>
              </a:rPr>
              <a:t>  </a:t>
            </a:r>
            <a:r>
              <a:rPr b="0" lang="it-IT" sz="4200" spc="-1" strike="noStrike">
                <a:solidFill>
                  <a:srgbClr val="000000"/>
                </a:solidFill>
                <a:latin typeface="Arial"/>
                <a:ea typeface="Noto Sans CJK SC"/>
              </a:rPr>
              <a:t>La matematica in soccorso</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4800" spc="-1" strike="noStrike">
                <a:solidFill>
                  <a:srgbClr val="3ba3ec"/>
                </a:solidFill>
                <a:latin typeface="Atkinson Hyperlegible"/>
              </a:rPr>
              <a:t>Ripiegamento delle proteine</a:t>
            </a:r>
            <a:endParaRPr b="0" lang="it-IT" sz="4800" spc="-1" strike="noStrike">
              <a:solidFill>
                <a:srgbClr val="000000"/>
              </a:solidFill>
              <a:latin typeface="Arial"/>
            </a:endParaRPr>
          </a:p>
        </p:txBody>
      </p:sp>
      <p:sp>
        <p:nvSpPr>
          <p:cNvPr id="77" name=""/>
          <p:cNvSpPr/>
          <p:nvPr/>
        </p:nvSpPr>
        <p:spPr>
          <a:xfrm>
            <a:off x="720000" y="157428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Primaria</a:t>
            </a:r>
            <a:endParaRPr b="0" lang="it-IT" sz="2400" spc="-1" strike="noStrike">
              <a:solidFill>
                <a:srgbClr val="000000"/>
              </a:solidFill>
              <a:latin typeface="Arial"/>
            </a:endParaRPr>
          </a:p>
        </p:txBody>
      </p:sp>
      <p:sp>
        <p:nvSpPr>
          <p:cNvPr id="78" name=""/>
          <p:cNvSpPr/>
          <p:nvPr/>
        </p:nvSpPr>
        <p:spPr>
          <a:xfrm>
            <a:off x="4860000" y="157464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Terziaria</a:t>
            </a:r>
            <a:endParaRPr b="0" lang="it-IT" sz="2400" spc="-1" strike="noStrike">
              <a:solidFill>
                <a:srgbClr val="000000"/>
              </a:solidFill>
              <a:latin typeface="Arial"/>
            </a:endParaRPr>
          </a:p>
        </p:txBody>
      </p:sp>
      <p:sp>
        <p:nvSpPr>
          <p:cNvPr id="79" name=""/>
          <p:cNvSpPr/>
          <p:nvPr/>
        </p:nvSpPr>
        <p:spPr>
          <a:xfrm>
            <a:off x="4860000" y="2902680"/>
            <a:ext cx="4677840" cy="116712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8800" spc="-1" strike="noStrike">
                <a:solidFill>
                  <a:srgbClr val="000000"/>
                </a:solidFill>
                <a:latin typeface="Atkinson Hyperlegible"/>
              </a:rPr>
              <a:t>?</a:t>
            </a:r>
            <a:endParaRPr b="0" lang="it-IT" sz="8800" spc="-1" strike="noStrike">
              <a:solidFill>
                <a:srgbClr val="000000"/>
              </a:solidFill>
              <a:latin typeface="Arial"/>
            </a:endParaRPr>
          </a:p>
        </p:txBody>
      </p:sp>
      <p:sp>
        <p:nvSpPr>
          <p:cNvPr id="80" name=""/>
          <p:cNvSpPr/>
          <p:nvPr/>
        </p:nvSpPr>
        <p:spPr>
          <a:xfrm>
            <a:off x="1260000" y="3060000"/>
            <a:ext cx="3597840" cy="107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a933"/>
                </a:solidFill>
                <a:latin typeface="Arial"/>
              </a:rPr>
              <a:t> Ile Phe</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00a933"/>
                </a:solidFill>
                <a:latin typeface="Arial"/>
              </a:rPr>
              <a:t>Tyr</a:t>
            </a:r>
            <a:r>
              <a:rPr b="0" lang="it-IT" sz="1800" spc="-1" strike="noStrike">
                <a:solidFill>
                  <a:srgbClr val="000000"/>
                </a:solidFill>
                <a:latin typeface="Arial"/>
              </a:rPr>
              <a:t> </a:t>
            </a:r>
            <a:r>
              <a:rPr b="0" lang="it-IT" sz="1800" spc="-1" strike="noStrike">
                <a:solidFill>
                  <a:srgbClr val="ff8000"/>
                </a:solidFill>
                <a:latin typeface="Arial"/>
              </a:rPr>
              <a:t>Ala Ala</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0000"/>
                </a:solidFill>
                <a:latin typeface="Arial"/>
              </a:rPr>
              <a:t> </a:t>
            </a:r>
            <a:r>
              <a:rPr b="0" lang="it-IT" sz="1800" spc="-1" strike="noStrike">
                <a:solidFill>
                  <a:srgbClr val="ff0000"/>
                </a:solidFill>
                <a:latin typeface="Arial"/>
              </a:rPr>
              <a:t>Asp</a:t>
            </a:r>
            <a:r>
              <a:rPr b="0" lang="it-IT" sz="1800" spc="-1" strike="noStrike">
                <a:solidFill>
                  <a:srgbClr val="000000"/>
                </a:solidFill>
                <a:latin typeface="Arial"/>
              </a:rPr>
              <a:t> </a:t>
            </a:r>
            <a:r>
              <a:rPr b="0" lang="it-IT" sz="1800" spc="-1" strike="noStrike">
                <a:solidFill>
                  <a:srgbClr val="00a933"/>
                </a:solidFill>
                <a:latin typeface="Arial"/>
              </a:rPr>
              <a:t>Pro</a:t>
            </a:r>
            <a:r>
              <a:rPr b="0" lang="it-IT" sz="1800" spc="-1" strike="noStrike">
                <a:solidFill>
                  <a:srgbClr val="000000"/>
                </a:solidFill>
                <a:latin typeface="Arial"/>
              </a:rPr>
              <a:t> </a:t>
            </a:r>
            <a:r>
              <a:rPr b="0" lang="it-IT" sz="1800" spc="-1" strike="noStrike">
                <a:solidFill>
                  <a:srgbClr val="bf0041"/>
                </a:solidFill>
                <a:latin typeface="Arial"/>
              </a:rPr>
              <a:t>Asn Gln</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ff8000"/>
                </a:solidFill>
                <a:latin typeface="Arial"/>
              </a:rPr>
              <a:t>Ser</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ff0000"/>
                </a:solidFill>
                <a:latin typeface="Arial"/>
              </a:rPr>
              <a:t> Glu Glu</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ea typeface="Noto Sans CJK SC"/>
              </a:rPr>
              <a:t>“</a:t>
            </a:r>
            <a:r>
              <a:rPr b="1" lang="it-IT" sz="6000" spc="-1" strike="noStrike">
                <a:solidFill>
                  <a:srgbClr val="3ba3ec"/>
                </a:solidFill>
                <a:latin typeface="Atkinson Hyperlegible"/>
                <a:ea typeface="Noto Sans CJK SC"/>
              </a:rPr>
              <a:t>Sa fare il Biologo”</a:t>
            </a:r>
            <a:endParaRPr b="0" lang="it-IT" sz="6000" spc="-1" strike="noStrike">
              <a:solidFill>
                <a:srgbClr val="000000"/>
              </a:solidFill>
              <a:latin typeface="Arial"/>
            </a:endParaRPr>
          </a:p>
        </p:txBody>
      </p:sp>
      <p:pic>
        <p:nvPicPr>
          <p:cNvPr id="82" name="" descr=""/>
          <p:cNvPicPr/>
          <p:nvPr/>
        </p:nvPicPr>
        <p:blipFill>
          <a:blip r:embed="rId1"/>
          <a:stretch/>
        </p:blipFill>
        <p:spPr>
          <a:xfrm>
            <a:off x="2302560" y="1620000"/>
            <a:ext cx="5435280" cy="33962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fare il Biologo”</a:t>
            </a:r>
            <a:endParaRPr b="0" lang="it-IT" sz="6000" spc="-1" strike="noStrike">
              <a:solidFill>
                <a:srgbClr val="000000"/>
              </a:solidFill>
              <a:latin typeface="Arial"/>
            </a:endParaRPr>
          </a:p>
        </p:txBody>
      </p:sp>
      <p:sp>
        <p:nvSpPr>
          <p:cNvPr id="84" name=""/>
          <p:cNvSpPr/>
          <p:nvPr/>
        </p:nvSpPr>
        <p:spPr>
          <a:xfrm>
            <a:off x="1620360" y="2541960"/>
            <a:ext cx="1617840" cy="2135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a933"/>
                </a:solidFill>
                <a:latin typeface="Arial"/>
              </a:rPr>
              <a:t> Ile Phe</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00a933"/>
                </a:solidFill>
                <a:latin typeface="Arial"/>
              </a:rPr>
              <a:t>Tyr</a:t>
            </a:r>
            <a:r>
              <a:rPr b="0" lang="it-IT" sz="1800" spc="-1" strike="noStrike">
                <a:solidFill>
                  <a:srgbClr val="000000"/>
                </a:solidFill>
                <a:latin typeface="Arial"/>
              </a:rPr>
              <a:t> </a:t>
            </a:r>
            <a:r>
              <a:rPr b="0" lang="it-IT" sz="1800" spc="-1" strike="noStrike">
                <a:solidFill>
                  <a:srgbClr val="ff8000"/>
                </a:solidFill>
                <a:latin typeface="Arial"/>
              </a:rPr>
              <a:t>Ala Ala</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ff0000"/>
                </a:solidFill>
                <a:latin typeface="Arial"/>
              </a:rPr>
              <a:t>Glu</a:t>
            </a:r>
            <a:r>
              <a:rPr b="0" lang="it-IT" sz="1800" spc="-1" strike="noStrike">
                <a:solidFill>
                  <a:srgbClr val="000000"/>
                </a:solidFill>
                <a:latin typeface="Arial"/>
              </a:rPr>
              <a:t> </a:t>
            </a:r>
            <a:r>
              <a:rPr b="0" lang="it-IT" sz="1800" spc="-1" strike="noStrike">
                <a:solidFill>
                  <a:srgbClr val="ff8000"/>
                </a:solidFill>
                <a:latin typeface="Arial"/>
              </a:rPr>
              <a:t>Gly</a:t>
            </a:r>
            <a:r>
              <a:rPr b="0" lang="it-IT" sz="1800" spc="-1" strike="noStrike">
                <a:solidFill>
                  <a:srgbClr val="000000"/>
                </a:solidFill>
                <a:latin typeface="Arial"/>
              </a:rPr>
              <a:t> </a:t>
            </a:r>
            <a:r>
              <a:rPr b="0" lang="it-IT" sz="1800" spc="-1" strike="noStrike">
                <a:solidFill>
                  <a:srgbClr val="ff0000"/>
                </a:solidFill>
                <a:latin typeface="Arial"/>
              </a:rPr>
              <a:t>Asp</a:t>
            </a:r>
            <a:r>
              <a:rPr b="0" lang="it-IT" sz="1800" spc="-1" strike="noStrike">
                <a:solidFill>
                  <a:srgbClr val="000000"/>
                </a:solidFill>
                <a:latin typeface="Arial"/>
              </a:rPr>
              <a:t> </a:t>
            </a:r>
            <a:r>
              <a:rPr b="0" lang="it-IT" sz="1800" spc="-1" strike="noStrike">
                <a:solidFill>
                  <a:srgbClr val="00a933"/>
                </a:solidFill>
                <a:latin typeface="Arial"/>
              </a:rPr>
              <a:t>Pro</a:t>
            </a:r>
            <a:r>
              <a:rPr b="0" lang="it-IT" sz="1800" spc="-1" strike="noStrike">
                <a:solidFill>
                  <a:srgbClr val="000000"/>
                </a:solidFill>
                <a:latin typeface="Arial"/>
              </a:rPr>
              <a:t> </a:t>
            </a:r>
            <a:r>
              <a:rPr b="0" lang="it-IT" sz="1800" spc="-1" strike="noStrike">
                <a:solidFill>
                  <a:srgbClr val="bf0041"/>
                </a:solidFill>
                <a:latin typeface="Arial"/>
              </a:rPr>
              <a:t>Asn Gln</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ff8000"/>
                </a:solidFill>
                <a:latin typeface="Arial"/>
              </a:rPr>
              <a:t>Ser</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r>
              <a:rPr b="0" lang="it-IT" sz="1800" spc="-1" strike="noStrike">
                <a:solidFill>
                  <a:srgbClr val="ff0000"/>
                </a:solidFill>
                <a:latin typeface="Arial"/>
              </a:rPr>
              <a:t>Glu Glu</a:t>
            </a:r>
            <a:r>
              <a:rPr b="0" lang="it-IT" sz="1800" spc="-1" strike="noStrike">
                <a:solidFill>
                  <a:srgbClr val="000000"/>
                </a:solidFill>
                <a:latin typeface="Arial"/>
              </a:rPr>
              <a:t> </a:t>
            </a:r>
            <a:r>
              <a:rPr b="0" lang="it-IT" sz="1800" spc="-1" strike="noStrike">
                <a:solidFill>
                  <a:srgbClr val="00a933"/>
                </a:solidFill>
                <a:latin typeface="Arial"/>
              </a:rPr>
              <a:t>Leu</a:t>
            </a:r>
            <a:r>
              <a:rPr b="0" lang="it-IT" sz="1800" spc="-1" strike="noStrike">
                <a:solidFill>
                  <a:srgbClr val="000000"/>
                </a:solidFill>
                <a:latin typeface="Arial"/>
              </a:rPr>
              <a:t> </a:t>
            </a:r>
            <a:r>
              <a:rPr b="0" lang="it-IT" sz="1800" spc="-1" strike="noStrike">
                <a:solidFill>
                  <a:srgbClr val="2a6099"/>
                </a:solidFill>
                <a:latin typeface="Arial"/>
              </a:rPr>
              <a:t>Lys</a:t>
            </a:r>
            <a:r>
              <a:rPr b="0" lang="it-IT" sz="1800" spc="-1" strike="noStrike">
                <a:solidFill>
                  <a:srgbClr val="000000"/>
                </a:solidFill>
                <a:latin typeface="Arial"/>
              </a:rPr>
              <a:t> [...]</a:t>
            </a:r>
            <a:endParaRPr b="0" lang="it-IT" sz="1800" spc="-1" strike="noStrike">
              <a:solidFill>
                <a:srgbClr val="000000"/>
              </a:solidFill>
              <a:latin typeface="Arial"/>
            </a:endParaRPr>
          </a:p>
        </p:txBody>
      </p:sp>
      <p:sp>
        <p:nvSpPr>
          <p:cNvPr id="85" name=""/>
          <p:cNvSpPr/>
          <p:nvPr/>
        </p:nvSpPr>
        <p:spPr>
          <a:xfrm>
            <a:off x="0" y="157428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Primaria</a:t>
            </a:r>
            <a:endParaRPr b="0" lang="it-IT" sz="2400" spc="-1" strike="noStrike">
              <a:solidFill>
                <a:srgbClr val="000000"/>
              </a:solidFill>
              <a:latin typeface="Arial"/>
            </a:endParaRPr>
          </a:p>
        </p:txBody>
      </p:sp>
      <p:pic>
        <p:nvPicPr>
          <p:cNvPr id="86" name="" descr=""/>
          <p:cNvPicPr/>
          <p:nvPr/>
        </p:nvPicPr>
        <p:blipFill>
          <a:blip r:embed="rId1"/>
          <a:srcRect l="28198" t="0" r="30779" b="0"/>
          <a:stretch/>
        </p:blipFill>
        <p:spPr>
          <a:xfrm>
            <a:off x="6120360" y="1800000"/>
            <a:ext cx="3237480" cy="3528720"/>
          </a:xfrm>
          <a:prstGeom prst="rect">
            <a:avLst/>
          </a:prstGeom>
          <a:ln w="0">
            <a:noFill/>
          </a:ln>
        </p:spPr>
      </p:pic>
      <p:sp>
        <p:nvSpPr>
          <p:cNvPr id="87" name=""/>
          <p:cNvSpPr/>
          <p:nvPr/>
        </p:nvSpPr>
        <p:spPr>
          <a:xfrm>
            <a:off x="5400720" y="1574280"/>
            <a:ext cx="467784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2400" spc="-1" strike="noStrike">
                <a:solidFill>
                  <a:srgbClr val="3ba3ec"/>
                </a:solidFill>
                <a:latin typeface="Atkinson Hyperlegible"/>
              </a:rPr>
              <a:t>Struttura Terziaria</a:t>
            </a:r>
            <a:endParaRPr b="0" lang="it-IT" sz="2400" spc="-1" strike="noStrike">
              <a:solidFill>
                <a:srgbClr val="000000"/>
              </a:solidFill>
              <a:latin typeface="Arial"/>
            </a:endParaRPr>
          </a:p>
        </p:txBody>
      </p:sp>
      <p:pic>
        <p:nvPicPr>
          <p:cNvPr id="88" name="" descr=""/>
          <p:cNvPicPr/>
          <p:nvPr/>
        </p:nvPicPr>
        <p:blipFill>
          <a:blip r:embed="rId2"/>
          <a:srcRect l="17214" t="17254" r="8087" b="27562"/>
          <a:stretch/>
        </p:blipFill>
        <p:spPr>
          <a:xfrm>
            <a:off x="3600360" y="2880360"/>
            <a:ext cx="2337480" cy="10774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Conversare”</a:t>
            </a:r>
            <a:endParaRPr b="0" lang="it-IT" sz="6000" spc="-1" strike="noStrike">
              <a:solidFill>
                <a:srgbClr val="000000"/>
              </a:solidFill>
              <a:latin typeface="Arial"/>
            </a:endParaRPr>
          </a:p>
        </p:txBody>
      </p:sp>
      <p:sp>
        <p:nvSpPr>
          <p:cNvPr id="90" name=""/>
          <p:cNvSpPr/>
          <p:nvPr/>
        </p:nvSpPr>
        <p:spPr>
          <a:xfrm>
            <a:off x="1440000" y="198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91" name=""/>
          <p:cNvSpPr/>
          <p:nvPr/>
        </p:nvSpPr>
        <p:spPr>
          <a:xfrm>
            <a:off x="7560000" y="3780000"/>
            <a:ext cx="897840" cy="897840"/>
          </a:xfrm>
          <a:prstGeom prst="ellipse">
            <a:avLst/>
          </a:prstGeom>
          <a:solidFill>
            <a:srgbClr val="ff8000"/>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IA</a:t>
            </a:r>
            <a:endParaRPr b="0" lang="it-IT" sz="2800" spc="-1" strike="noStrike">
              <a:solidFill>
                <a:srgbClr val="ffffff"/>
              </a:solidFill>
              <a:latin typeface="Arial"/>
            </a:endParaRPr>
          </a:p>
        </p:txBody>
      </p:sp>
      <p:sp>
        <p:nvSpPr>
          <p:cNvPr id="92" name=""/>
          <p:cNvSpPr/>
          <p:nvPr/>
        </p:nvSpPr>
        <p:spPr>
          <a:xfrm>
            <a:off x="2880000" y="1800000"/>
            <a:ext cx="5577840" cy="1437840"/>
          </a:xfrm>
          <a:prstGeom prst="wedgeRoundRectCallout">
            <a:avLst>
              <a:gd name="adj1" fmla="val -58777"/>
              <a:gd name="adj2" fmla="val -7814"/>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Ciao IA che opera di Giuseppe Verdi venne rappresentata per la prima volta nel 1842 ?</a:t>
            </a:r>
            <a:endParaRPr b="0" lang="it-IT" sz="1800" spc="-1" strike="noStrike">
              <a:solidFill>
                <a:srgbClr val="ffffff"/>
              </a:solidFill>
              <a:latin typeface="Arial"/>
            </a:endParaRPr>
          </a:p>
        </p:txBody>
      </p:sp>
      <p:sp>
        <p:nvSpPr>
          <p:cNvPr id="93" name=""/>
          <p:cNvSpPr/>
          <p:nvPr/>
        </p:nvSpPr>
        <p:spPr>
          <a:xfrm>
            <a:off x="1440000" y="3420000"/>
            <a:ext cx="5577840" cy="1437840"/>
          </a:xfrm>
          <a:prstGeom prst="wedgeRoundRectCallout">
            <a:avLst>
              <a:gd name="adj1" fmla="val 59291"/>
              <a:gd name="adj2" fmla="val -7314"/>
              <a:gd name="adj3" fmla="val 16667"/>
            </a:avLst>
          </a:prstGeom>
          <a:solidFill>
            <a:srgbClr val="ff8000">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Ciao umano, l’opera di Giuseppe Verdi che venne rappresentata per la prima volta nel 1842 al Teatro alla Scala di Milano è il Nabucco.</a:t>
            </a:r>
            <a:endParaRPr b="0" lang="it-IT"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ea typeface="Noto Sans CJK SC"/>
              </a:rPr>
              <a:t>“</a:t>
            </a:r>
            <a:r>
              <a:rPr b="1" lang="it-IT" sz="6000" spc="-1" strike="noStrike">
                <a:solidFill>
                  <a:srgbClr val="3ba3ec"/>
                </a:solidFill>
                <a:latin typeface="Atkinson Hyperlegible"/>
                <a:ea typeface="Noto Sans CJK SC"/>
              </a:rPr>
              <a:t>Sa Conversare”</a:t>
            </a:r>
            <a:endParaRPr b="0" lang="it-IT" sz="6000" spc="-1" strike="noStrike">
              <a:solidFill>
                <a:srgbClr val="000000"/>
              </a:solidFill>
              <a:latin typeface="Arial"/>
            </a:endParaRPr>
          </a:p>
        </p:txBody>
      </p:sp>
      <p:pic>
        <p:nvPicPr>
          <p:cNvPr id="95" name="" descr=""/>
          <p:cNvPicPr/>
          <p:nvPr/>
        </p:nvPicPr>
        <p:blipFill>
          <a:blip r:embed="rId1"/>
          <a:stretch/>
        </p:blipFill>
        <p:spPr>
          <a:xfrm>
            <a:off x="2160000" y="2340000"/>
            <a:ext cx="5435280" cy="16178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a:t>
            </a:r>
            <a:r>
              <a:rPr b="1" lang="it-IT" sz="6000" spc="-1" strike="noStrike">
                <a:solidFill>
                  <a:srgbClr val="3ba3ec"/>
                </a:solidFill>
                <a:latin typeface="Atkinson Hyperlegible"/>
              </a:rPr>
              <a:t>Sa Conversare”</a:t>
            </a:r>
            <a:endParaRPr b="0" lang="it-IT" sz="6000" spc="-1" strike="noStrike">
              <a:solidFill>
                <a:srgbClr val="000000"/>
              </a:solidFill>
              <a:latin typeface="Arial"/>
            </a:endParaRPr>
          </a:p>
        </p:txBody>
      </p:sp>
      <p:sp>
        <p:nvSpPr>
          <p:cNvPr id="97" name=""/>
          <p:cNvSpPr/>
          <p:nvPr/>
        </p:nvSpPr>
        <p:spPr>
          <a:xfrm>
            <a:off x="1440000" y="162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98" name=""/>
          <p:cNvSpPr/>
          <p:nvPr/>
        </p:nvSpPr>
        <p:spPr>
          <a:xfrm>
            <a:off x="2880000" y="1620000"/>
            <a:ext cx="5577840" cy="897840"/>
          </a:xfrm>
          <a:prstGeom prst="wedgeRoundRectCallout">
            <a:avLst>
              <a:gd name="adj1" fmla="val -58125"/>
              <a:gd name="adj2" fmla="val -2379"/>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Ciao ChatGPT che opera di Giuseppe Verdi venne rappresentata per la prima volta nel 1842 ?</a:t>
            </a:r>
            <a:endParaRPr b="0" lang="it-IT" sz="1800" spc="-1" strike="noStrike">
              <a:solidFill>
                <a:srgbClr val="ffffff"/>
              </a:solidFill>
              <a:latin typeface="Arial"/>
            </a:endParaRPr>
          </a:p>
        </p:txBody>
      </p:sp>
      <p:sp>
        <p:nvSpPr>
          <p:cNvPr id="99" name=""/>
          <p:cNvSpPr/>
          <p:nvPr/>
        </p:nvSpPr>
        <p:spPr>
          <a:xfrm>
            <a:off x="1440000" y="2700000"/>
            <a:ext cx="5577840" cy="2517840"/>
          </a:xfrm>
          <a:prstGeom prst="wedgeRoundRectCallout">
            <a:avLst>
              <a:gd name="adj1" fmla="val 58333"/>
              <a:gd name="adj2" fmla="val 10087"/>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Ciao! Nel 1842, Giuseppe Verdi rappresentò per la prima volta l'opera "Nabucco". Quest'opera ebbe un grande successo e contribuì notevolmente a consolidare la reputazione di Verdi come compositore. "Nabucco" è conosciuto per la celebre aria del coro degli Ebrei, intitolata "Va, pensiero", che divenne un inno non ufficiale per gli italiani durante il periodo del Risorgimento.</a:t>
            </a:r>
            <a:endParaRPr b="0" lang="it-IT" sz="1800" spc="-1" strike="noStrike">
              <a:solidFill>
                <a:srgbClr val="ffffff"/>
              </a:solidFill>
              <a:latin typeface="Arial"/>
            </a:endParaRPr>
          </a:p>
        </p:txBody>
      </p:sp>
      <p:pic>
        <p:nvPicPr>
          <p:cNvPr id="100" name="" descr=""/>
          <p:cNvPicPr/>
          <p:nvPr/>
        </p:nvPicPr>
        <p:blipFill>
          <a:blip r:embed="rId1"/>
          <a:stretch/>
        </p:blipFill>
        <p:spPr>
          <a:xfrm>
            <a:off x="7560000" y="3780000"/>
            <a:ext cx="853920" cy="8539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IA debole o ristretta</a:t>
            </a:r>
            <a:endParaRPr b="0" lang="it-IT" sz="6000" spc="-1" strike="noStrike">
              <a:solidFill>
                <a:srgbClr val="000000"/>
              </a:solidFill>
              <a:latin typeface="Arial"/>
            </a:endParaRPr>
          </a:p>
        </p:txBody>
      </p:sp>
      <p:pic>
        <p:nvPicPr>
          <p:cNvPr id="102" name="" descr=""/>
          <p:cNvPicPr/>
          <p:nvPr/>
        </p:nvPicPr>
        <p:blipFill>
          <a:blip r:embed="rId1"/>
          <a:srcRect l="0" t="23548" r="0" b="30581"/>
          <a:stretch/>
        </p:blipFill>
        <p:spPr>
          <a:xfrm>
            <a:off x="1180440" y="1620000"/>
            <a:ext cx="3137400" cy="1113840"/>
          </a:xfrm>
          <a:prstGeom prst="rect">
            <a:avLst/>
          </a:prstGeom>
          <a:ln w="0">
            <a:noFill/>
          </a:ln>
        </p:spPr>
      </p:pic>
      <p:pic>
        <p:nvPicPr>
          <p:cNvPr id="103" name="" descr=""/>
          <p:cNvPicPr/>
          <p:nvPr/>
        </p:nvPicPr>
        <p:blipFill>
          <a:blip r:embed="rId2"/>
          <a:stretch/>
        </p:blipFill>
        <p:spPr>
          <a:xfrm>
            <a:off x="1180440" y="3870000"/>
            <a:ext cx="2957400" cy="879480"/>
          </a:xfrm>
          <a:prstGeom prst="rect">
            <a:avLst/>
          </a:prstGeom>
          <a:ln w="0">
            <a:noFill/>
          </a:ln>
        </p:spPr>
      </p:pic>
      <p:pic>
        <p:nvPicPr>
          <p:cNvPr id="104" name="" descr=""/>
          <p:cNvPicPr/>
          <p:nvPr/>
        </p:nvPicPr>
        <p:blipFill>
          <a:blip r:embed="rId3"/>
          <a:stretch/>
        </p:blipFill>
        <p:spPr>
          <a:xfrm>
            <a:off x="1216080" y="2908800"/>
            <a:ext cx="2921760" cy="616680"/>
          </a:xfrm>
          <a:prstGeom prst="rect">
            <a:avLst/>
          </a:prstGeom>
          <a:ln w="0">
            <a:noFill/>
          </a:ln>
        </p:spPr>
      </p:pic>
      <p:sp>
        <p:nvSpPr>
          <p:cNvPr id="105" name=""/>
          <p:cNvSpPr/>
          <p:nvPr/>
        </p:nvSpPr>
        <p:spPr>
          <a:xfrm>
            <a:off x="5580000" y="1800000"/>
            <a:ext cx="3417120" cy="7549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Giocare a GO</a:t>
            </a:r>
            <a:endParaRPr b="0" lang="it-IT" sz="1800" spc="-1" strike="noStrike">
              <a:solidFill>
                <a:srgbClr val="ffffff"/>
              </a:solidFill>
              <a:latin typeface="Arial"/>
            </a:endParaRPr>
          </a:p>
        </p:txBody>
      </p:sp>
      <p:sp>
        <p:nvSpPr>
          <p:cNvPr id="106" name=""/>
          <p:cNvSpPr/>
          <p:nvPr/>
        </p:nvSpPr>
        <p:spPr>
          <a:xfrm>
            <a:off x="5580000" y="2846520"/>
            <a:ext cx="3417120" cy="7513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Struttura 3D di proteine</a:t>
            </a:r>
            <a:endParaRPr b="0" lang="it-IT" sz="1800" spc="-1" strike="noStrike">
              <a:solidFill>
                <a:srgbClr val="ffffff"/>
              </a:solidFill>
              <a:latin typeface="Arial"/>
            </a:endParaRPr>
          </a:p>
        </p:txBody>
      </p:sp>
      <p:sp>
        <p:nvSpPr>
          <p:cNvPr id="107" name=""/>
          <p:cNvSpPr/>
          <p:nvPr/>
        </p:nvSpPr>
        <p:spPr>
          <a:xfrm>
            <a:off x="5580720" y="3922920"/>
            <a:ext cx="3417120" cy="7549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Conversare su Verdi</a:t>
            </a:r>
            <a:endParaRPr b="0" lang="it-IT" sz="1800" spc="-1" strike="noStrike">
              <a:solidFill>
                <a:srgbClr val="ffffff"/>
              </a:solidFill>
              <a:latin typeface="Arial"/>
            </a:endParaRPr>
          </a:p>
        </p:txBody>
      </p:sp>
      <p:cxnSp>
        <p:nvCxnSpPr>
          <p:cNvPr id="108" name=""/>
          <p:cNvCxnSpPr>
            <a:stCxn id="102" idx="-1"/>
            <a:endCxn id="105" idx="1"/>
          </p:cNvCxnSpPr>
          <p:nvPr/>
        </p:nvCxnSpPr>
        <p:spPr>
          <a:xfrm>
            <a:off x="4318200" y="2176920"/>
            <a:ext cx="1262520" cy="1440"/>
          </a:xfrm>
          <a:prstGeom prst="straightConnector1">
            <a:avLst/>
          </a:prstGeom>
          <a:ln w="38160">
            <a:solidFill>
              <a:srgbClr val="000000"/>
            </a:solidFill>
            <a:round/>
          </a:ln>
        </p:spPr>
      </p:cxnSp>
      <p:cxnSp>
        <p:nvCxnSpPr>
          <p:cNvPr id="109" name=""/>
          <p:cNvCxnSpPr>
            <a:stCxn id="104" idx="3"/>
            <a:endCxn id="106" idx="1"/>
          </p:cNvCxnSpPr>
          <p:nvPr/>
        </p:nvCxnSpPr>
        <p:spPr>
          <a:xfrm>
            <a:off x="4138200" y="3217320"/>
            <a:ext cx="1442520" cy="5760"/>
          </a:xfrm>
          <a:prstGeom prst="straightConnector1">
            <a:avLst/>
          </a:prstGeom>
          <a:ln w="38160">
            <a:solidFill>
              <a:srgbClr val="000000"/>
            </a:solidFill>
            <a:round/>
          </a:ln>
        </p:spPr>
      </p:cxnSp>
      <p:cxnSp>
        <p:nvCxnSpPr>
          <p:cNvPr id="110" name=""/>
          <p:cNvCxnSpPr>
            <a:stCxn id="103" idx="3"/>
            <a:endCxn id="107" idx="1"/>
          </p:cNvCxnSpPr>
          <p:nvPr/>
        </p:nvCxnSpPr>
        <p:spPr>
          <a:xfrm flipV="1">
            <a:off x="4138200" y="4300560"/>
            <a:ext cx="1443240" cy="10080"/>
          </a:xfrm>
          <a:prstGeom prst="straightConnector1">
            <a:avLst/>
          </a:prstGeom>
          <a:ln w="38160">
            <a:solidFill>
              <a:srgbClr val="000000"/>
            </a:solidFill>
            <a:round/>
          </a:ln>
        </p:spPr>
      </p:cxn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494280"/>
            <a:ext cx="906876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IA debole o ristretta</a:t>
            </a:r>
            <a:endParaRPr b="0" lang="it-IT" sz="6000" spc="-1" strike="noStrike">
              <a:solidFill>
                <a:srgbClr val="000000"/>
              </a:solidFill>
              <a:latin typeface="Arial"/>
            </a:endParaRPr>
          </a:p>
        </p:txBody>
      </p:sp>
      <p:pic>
        <p:nvPicPr>
          <p:cNvPr id="112" name="" descr=""/>
          <p:cNvPicPr/>
          <p:nvPr/>
        </p:nvPicPr>
        <p:blipFill>
          <a:blip r:embed="rId1"/>
          <a:srcRect l="0" t="23548" r="0" b="30581"/>
          <a:stretch/>
        </p:blipFill>
        <p:spPr>
          <a:xfrm>
            <a:off x="1180440" y="1620000"/>
            <a:ext cx="3137400" cy="1113840"/>
          </a:xfrm>
          <a:prstGeom prst="rect">
            <a:avLst/>
          </a:prstGeom>
          <a:ln w="0">
            <a:noFill/>
          </a:ln>
        </p:spPr>
      </p:pic>
      <p:pic>
        <p:nvPicPr>
          <p:cNvPr id="113" name="" descr=""/>
          <p:cNvPicPr/>
          <p:nvPr/>
        </p:nvPicPr>
        <p:blipFill>
          <a:blip r:embed="rId2"/>
          <a:stretch/>
        </p:blipFill>
        <p:spPr>
          <a:xfrm>
            <a:off x="1180440" y="3870000"/>
            <a:ext cx="2957400" cy="879480"/>
          </a:xfrm>
          <a:prstGeom prst="rect">
            <a:avLst/>
          </a:prstGeom>
          <a:ln w="0">
            <a:noFill/>
          </a:ln>
        </p:spPr>
      </p:pic>
      <p:pic>
        <p:nvPicPr>
          <p:cNvPr id="114" name="" descr=""/>
          <p:cNvPicPr/>
          <p:nvPr/>
        </p:nvPicPr>
        <p:blipFill>
          <a:blip r:embed="rId3"/>
          <a:stretch/>
        </p:blipFill>
        <p:spPr>
          <a:xfrm>
            <a:off x="1216080" y="2908800"/>
            <a:ext cx="2921760" cy="616680"/>
          </a:xfrm>
          <a:prstGeom prst="rect">
            <a:avLst/>
          </a:prstGeom>
          <a:ln w="0">
            <a:noFill/>
          </a:ln>
        </p:spPr>
      </p:pic>
      <p:sp>
        <p:nvSpPr>
          <p:cNvPr id="115" name=""/>
          <p:cNvSpPr/>
          <p:nvPr/>
        </p:nvSpPr>
        <p:spPr>
          <a:xfrm>
            <a:off x="5580000" y="1800000"/>
            <a:ext cx="3417120" cy="7549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Giocare a GO</a:t>
            </a:r>
            <a:endParaRPr b="0" lang="it-IT" sz="1800" spc="-1" strike="noStrike">
              <a:solidFill>
                <a:srgbClr val="ffffff"/>
              </a:solidFill>
              <a:latin typeface="Arial"/>
            </a:endParaRPr>
          </a:p>
        </p:txBody>
      </p:sp>
      <p:sp>
        <p:nvSpPr>
          <p:cNvPr id="116" name=""/>
          <p:cNvSpPr/>
          <p:nvPr/>
        </p:nvSpPr>
        <p:spPr>
          <a:xfrm>
            <a:off x="5580000" y="2846520"/>
            <a:ext cx="3417120" cy="7513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Struttura 3D di proteine</a:t>
            </a:r>
            <a:endParaRPr b="0" lang="it-IT" sz="1800" spc="-1" strike="noStrike">
              <a:solidFill>
                <a:srgbClr val="ffffff"/>
              </a:solidFill>
              <a:latin typeface="Arial"/>
            </a:endParaRPr>
          </a:p>
        </p:txBody>
      </p:sp>
      <p:sp>
        <p:nvSpPr>
          <p:cNvPr id="117" name=""/>
          <p:cNvSpPr/>
          <p:nvPr/>
        </p:nvSpPr>
        <p:spPr>
          <a:xfrm>
            <a:off x="5580720" y="3922920"/>
            <a:ext cx="3417120" cy="754920"/>
          </a:xfrm>
          <a:prstGeom prst="roundRect">
            <a:avLst>
              <a:gd name="adj" fmla="val 16667"/>
            </a:avLst>
          </a:prstGeom>
          <a:solidFill>
            <a:srgbClr val="3ba3ec">
              <a:alpha val="80000"/>
            </a:srgbClr>
          </a:solidFill>
          <a:ln w="0">
            <a:noFill/>
          </a:ln>
        </p:spPr>
        <p:style>
          <a:lnRef idx="0"/>
          <a:fillRef idx="0"/>
          <a:effectRef idx="0"/>
          <a:fontRef idx="minor"/>
        </p:style>
        <p:txBody>
          <a:bodyPr lIns="90000" rIns="90000" tIns="45000" bIns="45000" anchor="ctr">
            <a:noAutofit/>
          </a:bodyPr>
          <a:p>
            <a:pPr algn="ctr">
              <a:lnSpc>
                <a:spcPct val="100000"/>
              </a:lnSpc>
            </a:pPr>
            <a:r>
              <a:rPr b="1" lang="it-IT" sz="1800" spc="-1" strike="noStrike">
                <a:solidFill>
                  <a:srgbClr val="ffffff"/>
                </a:solidFill>
                <a:latin typeface="Arial"/>
              </a:rPr>
              <a:t>Conversare su Verdi</a:t>
            </a:r>
            <a:endParaRPr b="0" lang="it-IT" sz="1800" spc="-1" strike="noStrike">
              <a:solidFill>
                <a:srgbClr val="ffffff"/>
              </a:solidFill>
              <a:latin typeface="Arial"/>
            </a:endParaRPr>
          </a:p>
        </p:txBody>
      </p:sp>
      <p:cxnSp>
        <p:nvCxnSpPr>
          <p:cNvPr id="118" name=""/>
          <p:cNvCxnSpPr>
            <a:stCxn id="112" idx="-1"/>
            <a:endCxn id="117" idx="1"/>
          </p:cNvCxnSpPr>
          <p:nvPr/>
        </p:nvCxnSpPr>
        <p:spPr>
          <a:xfrm>
            <a:off x="4318200" y="2176920"/>
            <a:ext cx="1263240" cy="2124360"/>
          </a:xfrm>
          <a:prstGeom prst="straightConnector1">
            <a:avLst/>
          </a:prstGeom>
          <a:ln w="38160">
            <a:solidFill>
              <a:srgbClr val="000000"/>
            </a:solidFill>
            <a:round/>
          </a:ln>
        </p:spPr>
      </p:cxnSp>
      <p:cxnSp>
        <p:nvCxnSpPr>
          <p:cNvPr id="119" name=""/>
          <p:cNvCxnSpPr>
            <a:stCxn id="113" idx="3"/>
            <a:endCxn id="116" idx="1"/>
          </p:cNvCxnSpPr>
          <p:nvPr/>
        </p:nvCxnSpPr>
        <p:spPr>
          <a:xfrm flipV="1">
            <a:off x="4138200" y="3222360"/>
            <a:ext cx="1442520" cy="1088280"/>
          </a:xfrm>
          <a:prstGeom prst="straightConnector1">
            <a:avLst/>
          </a:prstGeom>
          <a:ln w="38160">
            <a:solidFill>
              <a:srgbClr val="000000"/>
            </a:solidFill>
            <a:round/>
          </a:ln>
        </p:spPr>
      </p:cxnSp>
      <p:cxnSp>
        <p:nvCxnSpPr>
          <p:cNvPr id="120" name=""/>
          <p:cNvCxnSpPr>
            <a:endCxn id="115" idx="1"/>
          </p:cNvCxnSpPr>
          <p:nvPr/>
        </p:nvCxnSpPr>
        <p:spPr>
          <a:xfrm flipV="1">
            <a:off x="4140000" y="2177640"/>
            <a:ext cx="1440720" cy="1042920"/>
          </a:xfrm>
          <a:prstGeom prst="straightConnector1">
            <a:avLst/>
          </a:prstGeom>
          <a:ln w="38160">
            <a:solidFill>
              <a:srgbClr val="000000"/>
            </a:solidFill>
            <a:round/>
          </a:ln>
        </p:spPr>
      </p:cxnSp>
      <p:sp>
        <p:nvSpPr>
          <p:cNvPr id="121" name=""/>
          <p:cNvSpPr/>
          <p:nvPr/>
        </p:nvSpPr>
        <p:spPr>
          <a:xfrm rot="20428200">
            <a:off x="1245600" y="3210840"/>
            <a:ext cx="7737840" cy="177840"/>
          </a:xfrm>
          <a:prstGeom prst="rect">
            <a:avLst/>
          </a:prstGeom>
          <a:solidFill>
            <a:srgbClr val="ff0000"/>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ndParaRPr>
          </a:p>
        </p:txBody>
      </p:sp>
      <p:sp>
        <p:nvSpPr>
          <p:cNvPr id="122" name=""/>
          <p:cNvSpPr/>
          <p:nvPr/>
        </p:nvSpPr>
        <p:spPr>
          <a:xfrm flipH="1" rot="1171800">
            <a:off x="1245240" y="3210840"/>
            <a:ext cx="7737480" cy="178920"/>
          </a:xfrm>
          <a:prstGeom prst="rect">
            <a:avLst/>
          </a:prstGeom>
          <a:solidFill>
            <a:srgbClr val="ff0000"/>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00" dur="indefinite" restart="never" nodeType="tmRoot">
          <p:childTnLst>
            <p:seq>
              <p:cTn id="101" dur="indefinite" nodeType="mainSeq">
                <p:childTnLst>
                  <p:par>
                    <p:cTn id="102" fill="hold">
                      <p:stCondLst>
                        <p:cond delay="indefinite"/>
                      </p:stCondLst>
                      <p:childTnLst>
                        <p:par>
                          <p:cTn id="103" fill="hold">
                            <p:stCondLst>
                              <p:cond delay="0"/>
                            </p:stCondLst>
                            <p:childTnLst>
                              <p:par>
                                <p:cTn id="104" nodeType="clickEffect" fill="hold" presetClass="entr" presetID="1">
                                  <p:stCondLst>
                                    <p:cond delay="0"/>
                                  </p:stCondLst>
                                  <p:childTnLst>
                                    <p:set>
                                      <p:cBhvr>
                                        <p:cTn id="105" dur="1" fill="hold">
                                          <p:stCondLst>
                                            <p:cond delay="0"/>
                                          </p:stCondLst>
                                        </p:cTn>
                                        <p:tgtEl>
                                          <p:spTgt spid="121"/>
                                        </p:tgtEl>
                                        <p:attrNameLst>
                                          <p:attrName>style.visibility</p:attrName>
                                        </p:attrNameLst>
                                      </p:cBhvr>
                                      <p:to>
                                        <p:strVal val="visible"/>
                                      </p:to>
                                    </p:set>
                                  </p:childTnLst>
                                </p:cTn>
                              </p:par>
                              <p:par>
                                <p:cTn id="106" nodeType="withEffect" fill="hold" presetClass="entr" presetID="1">
                                  <p:stCondLst>
                                    <p:cond delay="0"/>
                                  </p:stCondLst>
                                  <p:childTnLst>
                                    <p:set>
                                      <p:cBhvr>
                                        <p:cTn id="107"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123"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endParaRPr b="0" lang="it-IT" sz="7200" spc="-1" strike="noStrike">
              <a:solidFill>
                <a:srgbClr val="ffffff"/>
              </a:solidFill>
              <a:latin typeface="Arial"/>
            </a:endParaRPr>
          </a:p>
          <a:p>
            <a:pPr>
              <a:lnSpc>
                <a:spcPct val="100000"/>
              </a:lnSpc>
            </a:pPr>
            <a:r>
              <a:rPr b="1" lang="it-IT" sz="7200" spc="-1" strike="noStrike">
                <a:solidFill>
                  <a:srgbClr val="ffffff"/>
                </a:solidFill>
                <a:latin typeface="Atkinson Hyperlegible"/>
              </a:rPr>
              <a:t>Un caso studio</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1260000" y="1080000"/>
            <a:ext cx="7378560" cy="3396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PlaceHolder 1"/>
          <p:cNvSpPr>
            <a:spLocks noGrp="1"/>
          </p:cNvSpPr>
          <p:nvPr>
            <p:ph type="title"/>
          </p:nvPr>
        </p:nvSpPr>
        <p:spPr>
          <a:xfrm>
            <a:off x="900000" y="2340000"/>
            <a:ext cx="809712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Ma prima ...</a:t>
            </a:r>
            <a:endParaRPr b="0" lang="it-IT"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900000" y="2340360"/>
            <a:ext cx="8097120" cy="943560"/>
          </a:xfrm>
          <a:prstGeom prst="rect">
            <a:avLst/>
          </a:prstGeom>
          <a:noFill/>
          <a:ln w="0">
            <a:noFill/>
          </a:ln>
        </p:spPr>
        <p:txBody>
          <a:bodyPr lIns="0" rIns="0" tIns="0" bIns="0" anchor="ctr">
            <a:noAutofit/>
          </a:bodyPr>
          <a:p>
            <a:pPr indent="0" algn="ctr">
              <a:lnSpc>
                <a:spcPct val="100000"/>
              </a:lnSpc>
              <a:spcBef>
                <a:spcPts val="1191"/>
              </a:spcBef>
              <a:spcAft>
                <a:spcPts val="992"/>
              </a:spcAft>
              <a:buNone/>
              <a:tabLst>
                <a:tab algn="l" pos="0"/>
              </a:tabLst>
            </a:pPr>
            <a:r>
              <a:rPr b="1" lang="it-IT" sz="6000" spc="-1" strike="noStrike">
                <a:solidFill>
                  <a:srgbClr val="3ba3ec"/>
                </a:solidFill>
                <a:latin typeface="Atkinson Hyperlegible"/>
              </a:rPr>
              <a:t>C</a:t>
            </a:r>
            <a:r>
              <a:rPr b="1" lang="it-IT" sz="6000" spc="-1" strike="noStrike">
                <a:solidFill>
                  <a:srgbClr val="000000"/>
                </a:solidFill>
                <a:latin typeface="Atkinson Hyperlegible"/>
              </a:rPr>
              <a:t>orrectional</a:t>
            </a:r>
            <a:r>
              <a:rPr b="1" lang="it-IT" sz="6000" spc="-1" strike="noStrike">
                <a:solidFill>
                  <a:srgbClr val="3ba3ec"/>
                </a:solidFill>
                <a:latin typeface="Atkinson Hyperlegible"/>
              </a:rPr>
              <a:t> O</a:t>
            </a:r>
            <a:r>
              <a:rPr b="1" lang="it-IT" sz="6000" spc="-1" strike="noStrike">
                <a:solidFill>
                  <a:srgbClr val="000000"/>
                </a:solidFill>
                <a:latin typeface="Atkinson Hyperlegible"/>
              </a:rPr>
              <a:t>ffender</a:t>
            </a:r>
            <a:r>
              <a:rPr b="1" lang="it-IT" sz="6000" spc="-1" strike="noStrike">
                <a:solidFill>
                  <a:srgbClr val="3ba3ec"/>
                </a:solidFill>
                <a:latin typeface="Atkinson Hyperlegible"/>
              </a:rPr>
              <a:t> M</a:t>
            </a:r>
            <a:r>
              <a:rPr b="1" lang="it-IT" sz="6000" spc="-1" strike="noStrike">
                <a:solidFill>
                  <a:srgbClr val="000000"/>
                </a:solidFill>
                <a:latin typeface="Atkinson Hyperlegible"/>
              </a:rPr>
              <a:t>anagement</a:t>
            </a:r>
            <a:r>
              <a:rPr b="1" lang="it-IT" sz="6000" spc="-1" strike="noStrike">
                <a:solidFill>
                  <a:srgbClr val="3ba3ec"/>
                </a:solidFill>
                <a:latin typeface="Atkinson Hyperlegible"/>
              </a:rPr>
              <a:t> P</a:t>
            </a:r>
            <a:r>
              <a:rPr b="1" lang="it-IT" sz="6000" spc="-1" strike="noStrike">
                <a:solidFill>
                  <a:srgbClr val="000000"/>
                </a:solidFill>
                <a:latin typeface="Atkinson Hyperlegible"/>
              </a:rPr>
              <a:t>rofiling</a:t>
            </a:r>
            <a:r>
              <a:rPr b="1" lang="it-IT" sz="6000" spc="-1" strike="noStrike">
                <a:solidFill>
                  <a:srgbClr val="3ba3ec"/>
                </a:solidFill>
                <a:latin typeface="Atkinson Hyperlegible"/>
              </a:rPr>
              <a:t> </a:t>
            </a:r>
            <a:r>
              <a:rPr b="1" lang="it-IT" sz="6000" spc="-1" strike="noStrike">
                <a:solidFill>
                  <a:srgbClr val="000000"/>
                </a:solidFill>
                <a:latin typeface="Atkinson Hyperlegible"/>
              </a:rPr>
              <a:t>for</a:t>
            </a:r>
            <a:r>
              <a:rPr b="1" lang="it-IT" sz="6000" spc="-1" strike="noStrike">
                <a:solidFill>
                  <a:srgbClr val="3ba3ec"/>
                </a:solidFill>
                <a:latin typeface="Atkinson Hyperlegible"/>
              </a:rPr>
              <a:t> A</a:t>
            </a:r>
            <a:r>
              <a:rPr b="1" lang="it-IT" sz="6000" spc="-1" strike="noStrike">
                <a:solidFill>
                  <a:srgbClr val="000000"/>
                </a:solidFill>
                <a:latin typeface="Atkinson Hyperlegible"/>
              </a:rPr>
              <a:t>lternative</a:t>
            </a:r>
            <a:r>
              <a:rPr b="1" lang="it-IT" sz="6000" spc="-1" strike="noStrike">
                <a:solidFill>
                  <a:srgbClr val="3ba3ec"/>
                </a:solidFill>
                <a:latin typeface="Atkinson Hyperlegible"/>
              </a:rPr>
              <a:t> S</a:t>
            </a:r>
            <a:r>
              <a:rPr b="1" lang="it-IT" sz="6000" spc="-1" strike="noStrike">
                <a:solidFill>
                  <a:srgbClr val="000000"/>
                </a:solidFill>
                <a:latin typeface="Atkinson Hyperlegible"/>
              </a:rPr>
              <a:t>anctions</a:t>
            </a:r>
            <a:endParaRPr b="0" lang="it-IT"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900000" y="2340360"/>
            <a:ext cx="8097120" cy="943560"/>
          </a:xfrm>
          <a:prstGeom prst="rect">
            <a:avLst/>
          </a:prstGeom>
          <a:noFill/>
          <a:ln w="0">
            <a:noFill/>
          </a:ln>
        </p:spPr>
        <p:txBody>
          <a:bodyPr lIns="0" rIns="0" tIns="0" bIns="0" anchor="ctr">
            <a:noAutofit/>
          </a:bodyPr>
          <a:p>
            <a:pPr indent="0" algn="ctr">
              <a:lnSpc>
                <a:spcPct val="100000"/>
              </a:lnSpc>
              <a:spcBef>
                <a:spcPts val="1191"/>
              </a:spcBef>
              <a:spcAft>
                <a:spcPts val="992"/>
              </a:spcAft>
              <a:buNone/>
              <a:tabLst>
                <a:tab algn="l" pos="0"/>
              </a:tabLst>
            </a:pPr>
            <a:r>
              <a:rPr b="1" lang="it-IT" sz="6000" spc="-1" strike="noStrike">
                <a:solidFill>
                  <a:srgbClr val="000000"/>
                </a:solidFill>
                <a:latin typeface="Atkinson Hyperlegible"/>
              </a:rPr>
              <a:t>Profilazione della Gestione dei Detenuti per le Sanzioni Alternative</a:t>
            </a:r>
            <a:endParaRPr b="0" lang="it-IT"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5"/>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COMPAS</a:t>
            </a:r>
            <a:endParaRPr b="0" lang="it-IT" sz="6000" spc="-1" strike="noStrike">
              <a:solidFill>
                <a:srgbClr val="000000"/>
              </a:solidFill>
              <a:latin typeface="Arial"/>
            </a:endParaRPr>
          </a:p>
        </p:txBody>
      </p:sp>
      <p:pic>
        <p:nvPicPr>
          <p:cNvPr id="128" name="" descr=""/>
          <p:cNvPicPr/>
          <p:nvPr/>
        </p:nvPicPr>
        <p:blipFill>
          <a:blip r:embed="rId1"/>
          <a:stretch/>
        </p:blipFill>
        <p:spPr>
          <a:xfrm>
            <a:off x="1440000" y="2351880"/>
            <a:ext cx="1462320" cy="1978560"/>
          </a:xfrm>
          <a:prstGeom prst="rect">
            <a:avLst/>
          </a:prstGeom>
          <a:ln w="0">
            <a:noFill/>
          </a:ln>
        </p:spPr>
      </p:pic>
      <p:sp>
        <p:nvSpPr>
          <p:cNvPr id="129" name=""/>
          <p:cNvSpPr/>
          <p:nvPr/>
        </p:nvSpPr>
        <p:spPr>
          <a:xfrm>
            <a:off x="7740360" y="3161880"/>
            <a:ext cx="143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tkinson Hyperlegible"/>
              </a:rPr>
              <a:t>3</a:t>
            </a:r>
            <a:endParaRPr b="0" lang="it-IT" sz="3200" spc="-1" strike="noStrike">
              <a:solidFill>
                <a:srgbClr val="000000"/>
              </a:solidFill>
              <a:latin typeface="Arial"/>
            </a:endParaRPr>
          </a:p>
        </p:txBody>
      </p:sp>
      <p:cxnSp>
        <p:nvCxnSpPr>
          <p:cNvPr id="130" name=""/>
          <p:cNvCxnSpPr/>
          <p:nvPr/>
        </p:nvCxnSpPr>
        <p:spPr>
          <a:xfrm>
            <a:off x="2904120" y="3431520"/>
            <a:ext cx="1238040" cy="1800"/>
          </a:xfrm>
          <a:prstGeom prst="curvedConnector2">
            <a:avLst/>
          </a:prstGeom>
          <a:ln w="29160">
            <a:solidFill>
              <a:srgbClr val="000000"/>
            </a:solidFill>
            <a:round/>
          </a:ln>
        </p:spPr>
      </p:cxnSp>
      <p:cxnSp>
        <p:nvCxnSpPr>
          <p:cNvPr id="131" name=""/>
          <p:cNvCxnSpPr>
            <a:endCxn id="129" idx="1"/>
          </p:cNvCxnSpPr>
          <p:nvPr/>
        </p:nvCxnSpPr>
        <p:spPr>
          <a:xfrm>
            <a:off x="6659640" y="3431520"/>
            <a:ext cx="1081440" cy="3240"/>
          </a:xfrm>
          <a:prstGeom prst="straightConnector1">
            <a:avLst/>
          </a:prstGeom>
          <a:ln w="29160">
            <a:solidFill>
              <a:srgbClr val="000000"/>
            </a:solidFill>
            <a:round/>
          </a:ln>
        </p:spPr>
      </p:cxnSp>
      <p:pic>
        <p:nvPicPr>
          <p:cNvPr id="132" name="" descr=""/>
          <p:cNvPicPr/>
          <p:nvPr/>
        </p:nvPicPr>
        <p:blipFill>
          <a:blip r:embed="rId2"/>
          <a:stretch/>
        </p:blipFill>
        <p:spPr>
          <a:xfrm>
            <a:off x="4140000" y="2160000"/>
            <a:ext cx="2518560" cy="2530440"/>
          </a:xfrm>
          <a:prstGeom prst="rect">
            <a:avLst/>
          </a:prstGeom>
          <a:ln w="0">
            <a:noFill/>
          </a:ln>
        </p:spPr>
      </p:pic>
      <p:sp>
        <p:nvSpPr>
          <p:cNvPr id="133" name="PlaceHolder 17"/>
          <p:cNvSpPr/>
          <p:nvPr/>
        </p:nvSpPr>
        <p:spPr>
          <a:xfrm>
            <a:off x="-180000" y="4331880"/>
            <a:ext cx="4677840" cy="4053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pPr>
            <a:r>
              <a:rPr b="0" lang="it-IT" sz="1800" spc="-1" strike="noStrike">
                <a:solidFill>
                  <a:srgbClr val="666666"/>
                </a:solidFill>
                <a:latin typeface="Atkinson Hyperlegible"/>
              </a:rPr>
              <a:t>Foto di ProPublica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
          <p:cNvSpPr/>
          <p:nvPr/>
        </p:nvSpPr>
        <p:spPr>
          <a:xfrm>
            <a:off x="360000" y="1328040"/>
            <a:ext cx="4318560" cy="3282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6000" spc="-1" strike="noStrike">
                <a:solidFill>
                  <a:srgbClr val="ff0000"/>
                </a:solidFill>
                <a:latin typeface="Atkinson Hyperlegible"/>
              </a:rPr>
              <a:t>Resistenza all’arresto senza violenza</a:t>
            </a:r>
            <a:endParaRPr b="0" lang="it-IT" sz="6000" spc="-1" strike="noStrike">
              <a:solidFill>
                <a:srgbClr val="ffffff"/>
              </a:solidFill>
              <a:latin typeface="Arial"/>
            </a:endParaRPr>
          </a:p>
        </p:txBody>
      </p:sp>
      <p:sp>
        <p:nvSpPr>
          <p:cNvPr id="135" name=""/>
          <p:cNvSpPr/>
          <p:nvPr/>
        </p:nvSpPr>
        <p:spPr>
          <a:xfrm>
            <a:off x="5580000" y="1221840"/>
            <a:ext cx="4138560" cy="3495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6000" spc="-1" strike="noStrike">
                <a:solidFill>
                  <a:srgbClr val="ff0000"/>
                </a:solidFill>
                <a:latin typeface="Atkinson Hyperlegible"/>
              </a:rPr>
              <a:t>Tentativo di furto con scasso</a:t>
            </a:r>
            <a:endParaRPr b="0" lang="it-IT" sz="6000" spc="-1" strike="noStrike">
              <a:solidFill>
                <a:srgbClr val="ffffff"/>
              </a:solidFill>
              <a:latin typeface="Arial"/>
            </a:endParaRPr>
          </a:p>
        </p:txBody>
      </p:sp>
      <p:sp>
        <p:nvSpPr>
          <p:cNvPr id="136" name=""/>
          <p:cNvSpPr/>
          <p:nvPr/>
        </p:nvSpPr>
        <p:spPr>
          <a:xfrm>
            <a:off x="6120000" y="5340600"/>
            <a:ext cx="3959280" cy="32868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Bef>
                <a:spcPts val="1191"/>
              </a:spcBef>
              <a:spcAft>
                <a:spcPts val="992"/>
              </a:spcAft>
            </a:pPr>
            <a:r>
              <a:rPr b="0" lang="it-IT" sz="1800" spc="-1" strike="noStrike">
                <a:solidFill>
                  <a:srgbClr val="ffffff"/>
                </a:solidFill>
                <a:latin typeface="Atkinson Hyperlegible"/>
              </a:rPr>
              <a:t>Foto di Josh Ritchie per ProPublica</a:t>
            </a:r>
            <a:endParaRPr b="0" lang="it-IT" sz="1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08" dur="indefinite" restart="never" nodeType="tmRoot">
          <p:childTnLst>
            <p:seq>
              <p:cTn id="109" dur="indefinite" nodeType="mainSeq">
                <p:childTnLst>
                  <p:par>
                    <p:cTn id="110" fill="hold">
                      <p:stCondLst>
                        <p:cond delay="indefinite"/>
                      </p:stCondLst>
                      <p:childTnLst>
                        <p:par>
                          <p:cTn id="111" fill="hold">
                            <p:stCondLst>
                              <p:cond delay="0"/>
                            </p:stCondLst>
                            <p:childTnLst>
                              <p:par>
                                <p:cTn id="112" nodeType="clickEffect" fill="hold" presetClass="entr" presetID="1">
                                  <p:stCondLst>
                                    <p:cond delay="0"/>
                                  </p:stCondLst>
                                  <p:childTnLst>
                                    <p:set>
                                      <p:cBhvr>
                                        <p:cTn id="113" dur="1" fill="hold">
                                          <p:stCondLst>
                                            <p:cond delay="0"/>
                                          </p:stCondLst>
                                        </p:cTn>
                                        <p:tgtEl>
                                          <p:spTgt spid="134"/>
                                        </p:tgtEl>
                                        <p:attrNameLst>
                                          <p:attrName>style.visibility</p:attrName>
                                        </p:attrNameLst>
                                      </p:cBhvr>
                                      <p:to>
                                        <p:strVal val="visible"/>
                                      </p:to>
                                    </p:set>
                                  </p:childTnLst>
                                </p:cTn>
                              </p:par>
                              <p:par>
                                <p:cTn id="114" nodeType="withEffect" fill="hold" presetClass="entr" presetID="1">
                                  <p:stCondLst>
                                    <p:cond delay="0"/>
                                  </p:stCondLst>
                                  <p:childTnLst>
                                    <p:set>
                                      <p:cBhvr>
                                        <p:cTn id="115"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7" name=""/>
          <p:cNvSpPr/>
          <p:nvPr/>
        </p:nvSpPr>
        <p:spPr>
          <a:xfrm>
            <a:off x="360000" y="1594800"/>
            <a:ext cx="4318560" cy="27486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0000" spc="-1" strike="noStrike">
                <a:solidFill>
                  <a:srgbClr val="ff0000"/>
                </a:solidFill>
                <a:latin typeface="Atkinson Hyperlegible"/>
              </a:rPr>
              <a:t>10</a:t>
            </a:r>
            <a:endParaRPr b="0" lang="it-IT" sz="20000" spc="-1" strike="noStrike">
              <a:solidFill>
                <a:srgbClr val="ffffff"/>
              </a:solidFill>
              <a:latin typeface="Arial"/>
            </a:endParaRPr>
          </a:p>
        </p:txBody>
      </p:sp>
      <p:sp>
        <p:nvSpPr>
          <p:cNvPr id="138" name=""/>
          <p:cNvSpPr/>
          <p:nvPr/>
        </p:nvSpPr>
        <p:spPr>
          <a:xfrm>
            <a:off x="5580000" y="1221840"/>
            <a:ext cx="4138560" cy="3495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0000" spc="-1" strike="noStrike">
                <a:solidFill>
                  <a:srgbClr val="ff0000"/>
                </a:solidFill>
                <a:latin typeface="Atkinson Hyperlegible"/>
              </a:rPr>
              <a:t>3</a:t>
            </a:r>
            <a:endParaRPr b="0" lang="it-IT" sz="20000" spc="-1" strike="noStrike">
              <a:solidFill>
                <a:srgbClr val="ffffff"/>
              </a:solidFill>
              <a:latin typeface="Arial"/>
            </a:endParaRPr>
          </a:p>
        </p:txBody>
      </p:sp>
      <p:sp>
        <p:nvSpPr>
          <p:cNvPr id="139" name=""/>
          <p:cNvSpPr/>
          <p:nvPr/>
        </p:nvSpPr>
        <p:spPr>
          <a:xfrm>
            <a:off x="6120000" y="5340600"/>
            <a:ext cx="3959280" cy="32868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Bef>
                <a:spcPts val="1191"/>
              </a:spcBef>
              <a:spcAft>
                <a:spcPts val="992"/>
              </a:spcAft>
            </a:pPr>
            <a:r>
              <a:rPr b="0" lang="it-IT" sz="1800" spc="-1" strike="noStrike">
                <a:solidFill>
                  <a:srgbClr val="ffffff"/>
                </a:solidFill>
                <a:latin typeface="Atkinson Hyperlegible"/>
              </a:rPr>
              <a:t>Foto di Josh Ritchie per ProPublica</a:t>
            </a:r>
            <a:endParaRPr b="0" lang="it-IT" sz="1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16" dur="indefinite" restart="never" nodeType="tmRoot">
          <p:childTnLst>
            <p:seq>
              <p:cTn id="117" dur="indefinite" nodeType="mainSeq">
                <p:childTnLst>
                  <p:par>
                    <p:cTn id="118" fill="hold">
                      <p:stCondLst>
                        <p:cond delay="indefinite"/>
                      </p:stCondLst>
                      <p:childTnLst>
                        <p:par>
                          <p:cTn id="119" fill="hold">
                            <p:stCondLst>
                              <p:cond delay="0"/>
                            </p:stCondLst>
                            <p:childTnLst>
                              <p:par>
                                <p:cTn id="120" nodeType="clickEffect" fill="hold" presetClass="entr" presetID="1">
                                  <p:stCondLst>
                                    <p:cond delay="0"/>
                                  </p:stCondLst>
                                  <p:childTnLst>
                                    <p:set>
                                      <p:cBhvr>
                                        <p:cTn id="121" dur="1" fill="hold">
                                          <p:stCondLst>
                                            <p:cond delay="0"/>
                                          </p:stCondLst>
                                        </p:cTn>
                                        <p:tgtEl>
                                          <p:spTgt spid="137"/>
                                        </p:tgtEl>
                                        <p:attrNameLst>
                                          <p:attrName>style.visibility</p:attrName>
                                        </p:attrNameLst>
                                      </p:cBhvr>
                                      <p:to>
                                        <p:strVal val="visible"/>
                                      </p:to>
                                    </p:set>
                                  </p:childTnLst>
                                </p:cTn>
                              </p:par>
                              <p:par>
                                <p:cTn id="122" nodeType="withEffect" fill="hold" presetClass="entr" presetID="1">
                                  <p:stCondLst>
                                    <p:cond delay="0"/>
                                  </p:stCondLst>
                                  <p:childTnLst>
                                    <p:set>
                                      <p:cBhvr>
                                        <p:cTn id="123"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0" name=""/>
          <p:cNvSpPr/>
          <p:nvPr/>
        </p:nvSpPr>
        <p:spPr>
          <a:xfrm>
            <a:off x="5580000" y="1221840"/>
            <a:ext cx="4138560" cy="3495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7200" spc="-1" strike="noStrike">
                <a:solidFill>
                  <a:srgbClr val="ff0000"/>
                </a:solidFill>
                <a:latin typeface="Atkinson Hyperlegible"/>
              </a:rPr>
              <a:t>3 Possessi di droga</a:t>
            </a:r>
            <a:endParaRPr b="0" lang="it-IT" sz="7200" spc="-1" strike="noStrike">
              <a:solidFill>
                <a:srgbClr val="ffffff"/>
              </a:solidFill>
              <a:latin typeface="Arial"/>
            </a:endParaRPr>
          </a:p>
        </p:txBody>
      </p:sp>
      <p:sp>
        <p:nvSpPr>
          <p:cNvPr id="141" name=""/>
          <p:cNvSpPr/>
          <p:nvPr/>
        </p:nvSpPr>
        <p:spPr>
          <a:xfrm>
            <a:off x="6120000" y="5340600"/>
            <a:ext cx="3959280" cy="32868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Bef>
                <a:spcPts val="1191"/>
              </a:spcBef>
              <a:spcAft>
                <a:spcPts val="992"/>
              </a:spcAft>
            </a:pPr>
            <a:r>
              <a:rPr b="0" lang="it-IT" sz="1800" spc="-1" strike="noStrike">
                <a:solidFill>
                  <a:srgbClr val="ffffff"/>
                </a:solidFill>
                <a:latin typeface="Atkinson Hyperlegible"/>
              </a:rPr>
              <a:t>Foto di Josh Ritchie per ProPublica</a:t>
            </a:r>
            <a:endParaRPr b="0" lang="it-IT" sz="18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24" dur="indefinite" restart="never" nodeType="tmRoot">
          <p:childTnLst>
            <p:seq>
              <p:cTn id="125" dur="indefinite" nodeType="mainSeq">
                <p:childTnLst>
                  <p:par>
                    <p:cTn id="126" fill="hold">
                      <p:stCondLst>
                        <p:cond delay="indefinite"/>
                      </p:stCondLst>
                      <p:childTnLst>
                        <p:par>
                          <p:cTn id="127" fill="hold">
                            <p:stCondLst>
                              <p:cond delay="0"/>
                            </p:stCondLst>
                            <p:childTnLst>
                              <p:par>
                                <p:cTn id="128" nodeType="clickEffect" fill="hold" presetClass="entr" presetID="1">
                                  <p:stCondLst>
                                    <p:cond delay="0"/>
                                  </p:stCondLst>
                                  <p:childTnLst>
                                    <p:set>
                                      <p:cBhvr>
                                        <p:cTn id="129"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 descr=""/>
          <p:cNvPicPr/>
          <p:nvPr/>
        </p:nvPicPr>
        <p:blipFill>
          <a:blip r:embed="rId1"/>
          <a:stretch/>
        </p:blipFill>
        <p:spPr>
          <a:xfrm>
            <a:off x="2700000" y="166680"/>
            <a:ext cx="4512960" cy="2531880"/>
          </a:xfrm>
          <a:prstGeom prst="rect">
            <a:avLst/>
          </a:prstGeom>
          <a:ln w="0">
            <a:noFill/>
          </a:ln>
        </p:spPr>
      </p:pic>
      <p:sp>
        <p:nvSpPr>
          <p:cNvPr id="143" name="PlaceHolder 1"/>
          <p:cNvSpPr>
            <a:spLocks noGrp="1"/>
          </p:cNvSpPr>
          <p:nvPr>
            <p:ph type="title"/>
          </p:nvPr>
        </p:nvSpPr>
        <p:spPr>
          <a:xfrm>
            <a:off x="900000" y="2361240"/>
            <a:ext cx="8278560" cy="2497320"/>
          </a:xfrm>
          <a:prstGeom prst="rect">
            <a:avLst/>
          </a:prstGeom>
          <a:noFill/>
          <a:ln w="0">
            <a:noFill/>
          </a:ln>
        </p:spPr>
        <p:txBody>
          <a:bodyPr lIns="0" rIns="0" tIns="0" bIns="0" anchor="ctr">
            <a:noAutofit/>
          </a:bodyPr>
          <a:p>
            <a:pPr indent="0" algn="ctr">
              <a:lnSpc>
                <a:spcPct val="100000"/>
              </a:lnSpc>
              <a:spcBef>
                <a:spcPts val="1191"/>
              </a:spcBef>
              <a:spcAft>
                <a:spcPts val="992"/>
              </a:spcAft>
              <a:buNone/>
              <a:tabLst>
                <a:tab algn="l" pos="0"/>
              </a:tabLst>
            </a:pPr>
            <a:r>
              <a:rPr b="0" lang="it-IT" sz="4200" spc="-1" strike="noStrike">
                <a:solidFill>
                  <a:srgbClr val="000000"/>
                </a:solidFill>
                <a:latin typeface="Atkinson Hyperlegible"/>
              </a:rPr>
              <a:t>Alle persone nere veniva </a:t>
            </a:r>
            <a:r>
              <a:rPr b="1" lang="it-IT" sz="4200" spc="-1" strike="noStrike">
                <a:solidFill>
                  <a:srgbClr val="000000"/>
                </a:solidFill>
                <a:latin typeface="Atkinson Hyperlegible"/>
              </a:rPr>
              <a:t>erroneamente</a:t>
            </a:r>
            <a:r>
              <a:rPr b="0" lang="it-IT" sz="4200" spc="-1" strike="noStrike">
                <a:solidFill>
                  <a:srgbClr val="000000"/>
                </a:solidFill>
                <a:latin typeface="Atkinson Hyperlegible"/>
              </a:rPr>
              <a:t> assegnato rischio alto quasi il </a:t>
            </a:r>
            <a:r>
              <a:rPr b="1" lang="it-IT" sz="4200" spc="-1" strike="noStrike">
                <a:solidFill>
                  <a:srgbClr val="000000"/>
                </a:solidFill>
                <a:latin typeface="Atkinson Hyperlegible"/>
              </a:rPr>
              <a:t>doppio</a:t>
            </a:r>
            <a:r>
              <a:rPr b="0" lang="it-IT" sz="4200" spc="-1" strike="noStrike">
                <a:solidFill>
                  <a:srgbClr val="000000"/>
                </a:solidFill>
                <a:latin typeface="Atkinson Hyperlegible"/>
              </a:rPr>
              <a:t> delle volte rispetto alle persone bianche</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900000" y="900000"/>
            <a:ext cx="8278560" cy="3958560"/>
          </a:xfrm>
          <a:prstGeom prst="rect">
            <a:avLst/>
          </a:prstGeom>
          <a:noFill/>
          <a:ln w="0">
            <a:noFill/>
          </a:ln>
        </p:spPr>
        <p:txBody>
          <a:bodyPr lIns="0" rIns="0" tIns="0" bIns="0" anchor="ctr">
            <a:noAutofit/>
          </a:bodyPr>
          <a:p>
            <a:pPr indent="0" algn="ctr">
              <a:lnSpc>
                <a:spcPct val="100000"/>
              </a:lnSpc>
              <a:spcBef>
                <a:spcPts val="1191"/>
              </a:spcBef>
              <a:spcAft>
                <a:spcPts val="992"/>
              </a:spcAft>
              <a:buNone/>
              <a:tabLst>
                <a:tab algn="l" pos="0"/>
              </a:tabLst>
            </a:pPr>
            <a:r>
              <a:rPr b="0" lang="it-IT" sz="4200" spc="-1" strike="noStrike">
                <a:solidFill>
                  <a:srgbClr val="000000"/>
                </a:solidFill>
                <a:latin typeface="Atkinson Hyperlegible"/>
              </a:rPr>
              <a:t>Non trasparenza</a:t>
            </a:r>
            <a:br>
              <a:rPr sz="4200"/>
            </a:br>
            <a:r>
              <a:rPr b="0" lang="it-IT" sz="4200" spc="-1" strike="noStrike">
                <a:solidFill>
                  <a:srgbClr val="000000"/>
                </a:solidFill>
                <a:latin typeface="Atkinson Hyperlegible"/>
              </a:rPr>
              <a:t>Bias - stereotipi</a:t>
            </a:r>
            <a:br>
              <a:rPr sz="4200"/>
            </a:br>
            <a:r>
              <a:rPr b="0" lang="it-IT" sz="4200" spc="-1" strike="noStrike">
                <a:solidFill>
                  <a:srgbClr val="000000"/>
                </a:solidFill>
                <a:latin typeface="Atkinson Hyperlegible"/>
              </a:rPr>
              <a:t>Proprietà del software</a:t>
            </a:r>
            <a:br>
              <a:rPr sz="4200"/>
            </a:br>
            <a:br>
              <a:rPr sz="4200"/>
            </a:br>
            <a:r>
              <a:rPr b="1" lang="it-IT" sz="5400" spc="-1" strike="noStrike">
                <a:solidFill>
                  <a:srgbClr val="000000"/>
                </a:solidFill>
                <a:latin typeface="Atkinson Hyperlegible"/>
              </a:rPr>
              <a:t>Impatto negativo sulla vita delle persone</a:t>
            </a:r>
            <a:endParaRPr b="0" lang="it-IT" sz="5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145"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r>
              <a:rPr b="1" lang="it-IT" sz="7200" spc="-1" strike="noStrike">
                <a:solidFill>
                  <a:srgbClr val="ffffff"/>
                </a:solidFill>
                <a:latin typeface="Atkinson Hyperlegible"/>
              </a:rPr>
              <a:t>Che problemi ha ?</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976040" y="720000"/>
            <a:ext cx="2882160" cy="1566360"/>
          </a:xfrm>
          <a:prstGeom prst="roundRect">
            <a:avLst>
              <a:gd name="adj" fmla="val 16667"/>
            </a:avLst>
          </a:prstGeom>
          <a:noFill/>
          <a:ln w="57240">
            <a:solidFill>
              <a:srgbClr val="3ba3ec"/>
            </a:solidFill>
            <a:round/>
          </a:ln>
        </p:spPr>
        <p:style>
          <a:lnRef idx="0"/>
          <a:fillRef idx="0"/>
          <a:effectRef idx="0"/>
          <a:fontRef idx="minor"/>
        </p:style>
        <p:txBody>
          <a:bodyPr lIns="118440" rIns="118440" tIns="73440" bIns="73440" anchor="ctr">
            <a:noAutofit/>
          </a:bodyPr>
          <a:p>
            <a:pPr algn="ctr">
              <a:lnSpc>
                <a:spcPct val="100000"/>
              </a:lnSpc>
            </a:pPr>
            <a:r>
              <a:rPr b="1" lang="it-IT" sz="3200" spc="-1" strike="noStrike">
                <a:solidFill>
                  <a:srgbClr val="000000"/>
                </a:solidFill>
                <a:latin typeface="Arial"/>
              </a:rPr>
              <a:t>Problemi</a:t>
            </a:r>
            <a:endParaRPr b="0" lang="it-IT" sz="3200" spc="-1" strike="noStrike">
              <a:solidFill>
                <a:srgbClr val="000000"/>
              </a:solidFill>
              <a:latin typeface="Arial"/>
            </a:endParaRPr>
          </a:p>
          <a:p>
            <a:pPr algn="ctr">
              <a:lnSpc>
                <a:spcPct val="100000"/>
              </a:lnSpc>
            </a:pPr>
            <a:r>
              <a:rPr b="1" lang="it-IT" sz="3200" spc="-1" strike="noStrike">
                <a:solidFill>
                  <a:srgbClr val="000000"/>
                </a:solidFill>
                <a:latin typeface="Arial"/>
              </a:rPr>
              <a:t>Intrinsechi</a:t>
            </a:r>
            <a:endParaRPr b="0" lang="it-IT" sz="3200" spc="-1" strike="noStrike">
              <a:solidFill>
                <a:srgbClr val="000000"/>
              </a:solidFill>
              <a:latin typeface="Arial"/>
            </a:endParaRPr>
          </a:p>
        </p:txBody>
      </p:sp>
      <p:sp>
        <p:nvSpPr>
          <p:cNvPr id="147" name=""/>
          <p:cNvSpPr/>
          <p:nvPr/>
        </p:nvSpPr>
        <p:spPr>
          <a:xfrm>
            <a:off x="5216040" y="720000"/>
            <a:ext cx="2882160" cy="1551240"/>
          </a:xfrm>
          <a:prstGeom prst="roundRect">
            <a:avLst>
              <a:gd name="adj" fmla="val 16667"/>
            </a:avLst>
          </a:prstGeom>
          <a:noFill/>
          <a:ln w="57240">
            <a:solidFill>
              <a:srgbClr val="f77189"/>
            </a:solidFill>
            <a:round/>
          </a:ln>
        </p:spPr>
        <p:style>
          <a:lnRef idx="0"/>
          <a:fillRef idx="0"/>
          <a:effectRef idx="0"/>
          <a:fontRef idx="minor"/>
        </p:style>
        <p:txBody>
          <a:bodyPr lIns="118440" rIns="118440" tIns="73440" bIns="73440" anchor="ctr">
            <a:noAutofit/>
          </a:bodyPr>
          <a:p>
            <a:pPr algn="ctr">
              <a:lnSpc>
                <a:spcPct val="100000"/>
              </a:lnSpc>
            </a:pPr>
            <a:r>
              <a:rPr b="1" lang="it-IT" sz="3200" spc="-1" strike="noStrike">
                <a:solidFill>
                  <a:srgbClr val="000000"/>
                </a:solidFill>
                <a:latin typeface="Arial"/>
              </a:rPr>
              <a:t>Problemi</a:t>
            </a:r>
            <a:endParaRPr b="0" lang="it-IT" sz="3200" spc="-1" strike="noStrike">
              <a:solidFill>
                <a:srgbClr val="000000"/>
              </a:solidFill>
              <a:latin typeface="Arial"/>
            </a:endParaRPr>
          </a:p>
          <a:p>
            <a:pPr algn="ctr">
              <a:lnSpc>
                <a:spcPct val="100000"/>
              </a:lnSpc>
            </a:pPr>
            <a:r>
              <a:rPr b="1" lang="it-IT" sz="3200" spc="-1" strike="noStrike">
                <a:solidFill>
                  <a:srgbClr val="000000"/>
                </a:solidFill>
                <a:latin typeface="Arial"/>
              </a:rPr>
              <a:t>Estrinsechi</a:t>
            </a:r>
            <a:endParaRPr b="0" lang="it-IT" sz="3200" spc="-1" strike="noStrike">
              <a:solidFill>
                <a:srgbClr val="000000"/>
              </a:solidFill>
              <a:latin typeface="Arial"/>
            </a:endParaRPr>
          </a:p>
        </p:txBody>
      </p:sp>
      <p:sp>
        <p:nvSpPr>
          <p:cNvPr id="148" name=""/>
          <p:cNvSpPr/>
          <p:nvPr/>
        </p:nvSpPr>
        <p:spPr>
          <a:xfrm>
            <a:off x="1800000" y="2520000"/>
            <a:ext cx="2698200" cy="25182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pPr>
            <a:r>
              <a:rPr b="1" lang="it-IT" sz="2600" spc="-1" strike="noStrike">
                <a:solidFill>
                  <a:srgbClr val="000000"/>
                </a:solidFill>
                <a:latin typeface="Atkinson Hyperlegible"/>
              </a:rPr>
              <a:t>Opacità</a:t>
            </a:r>
            <a:endParaRPr b="0" lang="it-IT" sz="2600" spc="-1" strike="noStrike">
              <a:solidFill>
                <a:srgbClr val="000000"/>
              </a:solidFill>
              <a:latin typeface="Arial"/>
            </a:endParaRPr>
          </a:p>
          <a:p>
            <a:pPr algn="r">
              <a:lnSpc>
                <a:spcPct val="100000"/>
              </a:lnSpc>
            </a:pPr>
            <a:r>
              <a:rPr b="1" lang="it-IT" sz="2600" spc="-1" strike="noStrike">
                <a:solidFill>
                  <a:srgbClr val="000000"/>
                </a:solidFill>
                <a:latin typeface="Atkinson Hyperlegible"/>
              </a:rPr>
              <a:t>Instabilità</a:t>
            </a:r>
            <a:endParaRPr b="0" lang="it-IT" sz="2600" spc="-1" strike="noStrike">
              <a:solidFill>
                <a:srgbClr val="000000"/>
              </a:solidFill>
              <a:latin typeface="Arial"/>
            </a:endParaRPr>
          </a:p>
          <a:p>
            <a:pPr algn="r">
              <a:lnSpc>
                <a:spcPct val="100000"/>
              </a:lnSpc>
            </a:pPr>
            <a:r>
              <a:rPr b="1" lang="it-IT" sz="2600" spc="-1" strike="noStrike">
                <a:solidFill>
                  <a:srgbClr val="000000"/>
                </a:solidFill>
                <a:latin typeface="Atkinson Hyperlegible"/>
              </a:rPr>
              <a:t>Hackerabilità</a:t>
            </a:r>
            <a:endParaRPr b="0" lang="it-IT" sz="2600" spc="-1" strike="noStrike">
              <a:solidFill>
                <a:srgbClr val="000000"/>
              </a:solidFill>
              <a:latin typeface="Arial"/>
            </a:endParaRPr>
          </a:p>
          <a:p>
            <a:pPr algn="r">
              <a:lnSpc>
                <a:spcPct val="100000"/>
              </a:lnSpc>
            </a:pPr>
            <a:r>
              <a:rPr b="1" lang="it-IT" sz="2600" spc="-1" strike="noStrike">
                <a:solidFill>
                  <a:srgbClr val="000000"/>
                </a:solidFill>
                <a:latin typeface="Atkinson Hyperlegible"/>
              </a:rPr>
              <a:t>Bias</a:t>
            </a:r>
            <a:endParaRPr b="0" lang="it-IT" sz="2600" spc="-1" strike="noStrike">
              <a:solidFill>
                <a:srgbClr val="000000"/>
              </a:solidFill>
              <a:latin typeface="Arial"/>
            </a:endParaRPr>
          </a:p>
          <a:p>
            <a:pPr algn="r">
              <a:lnSpc>
                <a:spcPct val="100000"/>
              </a:lnSpc>
            </a:pPr>
            <a:r>
              <a:rPr b="1" lang="it-IT" sz="2600" spc="-1" strike="noStrike">
                <a:solidFill>
                  <a:srgbClr val="000000"/>
                </a:solidFill>
                <a:latin typeface="Atkinson Hyperlegible"/>
              </a:rPr>
              <a:t>Stereotipi</a:t>
            </a:r>
            <a:endParaRPr b="0" lang="it-IT" sz="2600" spc="-1" strike="noStrike">
              <a:solidFill>
                <a:srgbClr val="000000"/>
              </a:solidFill>
              <a:latin typeface="Arial"/>
            </a:endParaRPr>
          </a:p>
        </p:txBody>
      </p:sp>
      <p:sp>
        <p:nvSpPr>
          <p:cNvPr id="149" name=""/>
          <p:cNvSpPr/>
          <p:nvPr/>
        </p:nvSpPr>
        <p:spPr>
          <a:xfrm>
            <a:off x="5580000" y="2520000"/>
            <a:ext cx="3058200" cy="2518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it-IT" sz="2600" spc="-1" strike="noStrike">
                <a:solidFill>
                  <a:srgbClr val="000000"/>
                </a:solidFill>
                <a:latin typeface="Atkinson Hyperlegible"/>
              </a:rPr>
              <a:t>Etici</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Geopolitici</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Monopoli</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Ambientali</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Giuridici</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Disinformazione</a:t>
            </a:r>
            <a:endParaRPr b="0" lang="it-IT"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 name="PlaceHolder 1"/>
          <p:cNvSpPr>
            <a:spLocks noGrp="1"/>
          </p:cNvSpPr>
          <p:nvPr>
            <p:ph type="title"/>
          </p:nvPr>
        </p:nvSpPr>
        <p:spPr>
          <a:xfrm>
            <a:off x="900000" y="853560"/>
            <a:ext cx="809712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 </a:t>
            </a:r>
            <a:r>
              <a:rPr b="1" lang="it-IT" sz="6000" spc="-1" strike="noStrike">
                <a:solidFill>
                  <a:srgbClr val="3ba3ec"/>
                </a:solidFill>
                <a:latin typeface="Atkinson Hyperlegible"/>
              </a:rPr>
              <a:t>Qualche domanda</a:t>
            </a:r>
            <a:endParaRPr b="0" lang="it-IT" sz="6000" spc="-1" strike="noStrike">
              <a:solidFill>
                <a:srgbClr val="000000"/>
              </a:solidFill>
              <a:latin typeface="Arial"/>
            </a:endParaRPr>
          </a:p>
        </p:txBody>
      </p:sp>
      <p:sp>
        <p:nvSpPr>
          <p:cNvPr id="12" name=""/>
          <p:cNvSpPr/>
          <p:nvPr/>
        </p:nvSpPr>
        <p:spPr>
          <a:xfrm>
            <a:off x="900000" y="1440000"/>
            <a:ext cx="8097120" cy="32853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4200" spc="-1" strike="noStrike">
                <a:solidFill>
                  <a:srgbClr val="000000"/>
                </a:solidFill>
                <a:latin typeface="Arial"/>
                <a:ea typeface="DejaVu Sans"/>
              </a:rPr>
              <a:t>  </a:t>
            </a:r>
            <a:r>
              <a:rPr b="0" lang="it-IT" sz="4200" spc="-1" strike="noStrike">
                <a:solidFill>
                  <a:srgbClr val="000000"/>
                </a:solidFill>
                <a:latin typeface="Arial"/>
                <a:ea typeface="DejaVu Sans"/>
              </a:rPr>
              <a:t>Chi ha mai sentito parlare di IA ?</a:t>
            </a:r>
            <a:endParaRPr b="0" lang="it-IT" sz="4200" spc="-1" strike="noStrike">
              <a:solidFill>
                <a:srgbClr val="000000"/>
              </a:solidFill>
              <a:latin typeface="Arial"/>
            </a:endParaRPr>
          </a:p>
          <a:p>
            <a:pPr>
              <a:lnSpc>
                <a:spcPct val="100000"/>
              </a:lnSpc>
            </a:pPr>
            <a:r>
              <a:rPr b="0" lang="it-IT" sz="4200" spc="-1" strike="noStrike">
                <a:solidFill>
                  <a:srgbClr val="000000"/>
                </a:solidFill>
                <a:latin typeface="Arial"/>
                <a:ea typeface="DejaVu Sans"/>
              </a:rPr>
              <a:t>  </a:t>
            </a:r>
            <a:r>
              <a:rPr b="0" lang="it-IT" sz="4200" spc="-1" strike="noStrike">
                <a:solidFill>
                  <a:srgbClr val="000000"/>
                </a:solidFill>
                <a:latin typeface="Arial"/>
                <a:ea typeface="DejaVu Sans"/>
              </a:rPr>
              <a:t>Chi ha chiaro cosa sia ?</a:t>
            </a:r>
            <a:endParaRPr b="0" lang="it-IT" sz="4200" spc="-1" strike="noStrike">
              <a:solidFill>
                <a:srgbClr val="000000"/>
              </a:solidFill>
              <a:latin typeface="Arial"/>
            </a:endParaRPr>
          </a:p>
          <a:p>
            <a:pPr>
              <a:lnSpc>
                <a:spcPct val="100000"/>
              </a:lnSpc>
            </a:pPr>
            <a:r>
              <a:rPr b="0" lang="it-IT" sz="4200" spc="-1" strike="noStrike">
                <a:solidFill>
                  <a:srgbClr val="000000"/>
                </a:solidFill>
                <a:latin typeface="Arial"/>
                <a:ea typeface="DejaVu Sans"/>
              </a:rPr>
              <a:t>  </a:t>
            </a:r>
            <a:r>
              <a:rPr b="0" lang="it-IT" sz="4200" spc="-1" strike="noStrike">
                <a:solidFill>
                  <a:srgbClr val="000000"/>
                </a:solidFill>
                <a:latin typeface="Arial"/>
                <a:ea typeface="DejaVu Sans"/>
              </a:rPr>
              <a:t>Chi ha chiaro come funzioni ?</a:t>
            </a:r>
            <a:endParaRPr b="0" lang="it-IT" sz="4200" spc="-1" strike="noStrike">
              <a:solidFill>
                <a:srgbClr val="000000"/>
              </a:solidFill>
              <a:latin typeface="Arial"/>
            </a:endParaRPr>
          </a:p>
          <a:p>
            <a:pPr>
              <a:lnSpc>
                <a:spcPct val="100000"/>
              </a:lnSpc>
            </a:pPr>
            <a:r>
              <a:rPr b="0" lang="it-IT" sz="4200" spc="-1" strike="noStrike">
                <a:solidFill>
                  <a:srgbClr val="000000"/>
                </a:solidFill>
                <a:latin typeface="Arial"/>
                <a:ea typeface="DejaVu Sans"/>
              </a:rPr>
              <a:t>  </a:t>
            </a:r>
            <a:r>
              <a:rPr b="0" lang="it-IT" sz="4200" spc="-1" strike="noStrike">
                <a:solidFill>
                  <a:srgbClr val="000000"/>
                </a:solidFill>
                <a:latin typeface="Arial"/>
                <a:ea typeface="DejaVu Sans"/>
              </a:rPr>
              <a:t>Chi l’ha mai utilizzata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 descr=""/>
          <p:cNvPicPr/>
          <p:nvPr/>
        </p:nvPicPr>
        <p:blipFill>
          <a:blip r:embed="rId1"/>
          <a:stretch/>
        </p:blipFill>
        <p:spPr>
          <a:xfrm>
            <a:off x="3780360" y="2160000"/>
            <a:ext cx="2517840" cy="2517840"/>
          </a:xfrm>
          <a:prstGeom prst="rect">
            <a:avLst/>
          </a:prstGeom>
          <a:ln w="0">
            <a:noFill/>
          </a:ln>
        </p:spPr>
      </p:pic>
      <p:sp>
        <p:nvSpPr>
          <p:cNvPr id="151" name="PlaceHolder 3"/>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Opacità</a:t>
            </a:r>
            <a:endParaRPr b="0" lang="it-IT" sz="6000" spc="-1" strike="noStrike">
              <a:solidFill>
                <a:srgbClr val="000000"/>
              </a:solidFill>
              <a:latin typeface="Arial"/>
            </a:endParaRPr>
          </a:p>
        </p:txBody>
      </p:sp>
      <p:pic>
        <p:nvPicPr>
          <p:cNvPr id="152" name="" descr=""/>
          <p:cNvPicPr/>
          <p:nvPr/>
        </p:nvPicPr>
        <p:blipFill>
          <a:blip r:embed="rId2"/>
          <a:stretch/>
        </p:blipFill>
        <p:spPr>
          <a:xfrm>
            <a:off x="1080360" y="2700000"/>
            <a:ext cx="1462320" cy="1437840"/>
          </a:xfrm>
          <a:prstGeom prst="rect">
            <a:avLst/>
          </a:prstGeom>
          <a:ln w="0">
            <a:noFill/>
          </a:ln>
        </p:spPr>
      </p:pic>
      <p:sp>
        <p:nvSpPr>
          <p:cNvPr id="153" name=""/>
          <p:cNvSpPr/>
          <p:nvPr/>
        </p:nvSpPr>
        <p:spPr>
          <a:xfrm>
            <a:off x="7380360" y="3150000"/>
            <a:ext cx="143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tkinson Hyperlegible"/>
              </a:rPr>
              <a:t>Panda</a:t>
            </a:r>
            <a:endParaRPr b="0" lang="it-IT" sz="3200" spc="-1" strike="noStrike">
              <a:solidFill>
                <a:srgbClr val="000000"/>
              </a:solidFill>
              <a:latin typeface="Arial"/>
            </a:endParaRPr>
          </a:p>
        </p:txBody>
      </p:sp>
      <p:cxnSp>
        <p:nvCxnSpPr>
          <p:cNvPr id="154" name=""/>
          <p:cNvCxnSpPr>
            <a:stCxn id="152" idx="3"/>
            <a:endCxn id="150" idx="1"/>
          </p:cNvCxnSpPr>
          <p:nvPr/>
        </p:nvCxnSpPr>
        <p:spPr>
          <a:xfrm>
            <a:off x="2543040" y="3418920"/>
            <a:ext cx="1238040" cy="720"/>
          </a:xfrm>
          <a:prstGeom prst="curvedConnector2">
            <a:avLst/>
          </a:prstGeom>
          <a:ln w="29160">
            <a:solidFill>
              <a:srgbClr val="000000"/>
            </a:solidFill>
            <a:round/>
          </a:ln>
        </p:spPr>
      </p:cxnSp>
      <p:cxnSp>
        <p:nvCxnSpPr>
          <p:cNvPr id="155" name=""/>
          <p:cNvCxnSpPr>
            <a:stCxn id="150" idx="3"/>
            <a:endCxn id="153" idx="1"/>
          </p:cNvCxnSpPr>
          <p:nvPr/>
        </p:nvCxnSpPr>
        <p:spPr>
          <a:xfrm>
            <a:off x="6298560" y="3418920"/>
            <a:ext cx="1082520" cy="3960"/>
          </a:xfrm>
          <a:prstGeom prst="straightConnector1">
            <a:avLst/>
          </a:prstGeom>
          <a:ln w="29160">
            <a:solidFill>
              <a:srgbClr val="000000"/>
            </a:solidFill>
            <a:round/>
          </a:ln>
        </p:spPr>
      </p:cxnSp>
      <p:sp>
        <p:nvSpPr>
          <p:cNvPr id="156" name=""/>
          <p:cNvSpPr/>
          <p:nvPr/>
        </p:nvSpPr>
        <p:spPr>
          <a:xfrm>
            <a:off x="3600360" y="2160000"/>
            <a:ext cx="2698200" cy="2518200"/>
          </a:xfrm>
          <a:prstGeom prst="rect">
            <a:avLst/>
          </a:prstGeom>
          <a:solidFill>
            <a:srgbClr val="000000"/>
          </a:solidFill>
          <a:ln w="0">
            <a:solidFill>
              <a:srgbClr val="3465a4"/>
            </a:solidFill>
          </a:ln>
        </p:spPr>
        <p:style>
          <a:lnRef idx="0"/>
          <a:fillRef idx="0"/>
          <a:effectRef idx="0"/>
          <a:fontRef idx="minor"/>
        </p:style>
        <p:txBody>
          <a:bodyPr lIns="90000" rIns="90000" tIns="45000" bIns="45000" anchor="ctr">
            <a:noAutofit/>
          </a:bodyPr>
          <a:p>
            <a:pPr algn="ctr">
              <a:lnSpc>
                <a:spcPct val="100000"/>
              </a:lnSpc>
            </a:pPr>
            <a:r>
              <a:rPr b="1" lang="it-IT" sz="3200" spc="-1" strike="noStrike">
                <a:solidFill>
                  <a:srgbClr val="ffffff"/>
                </a:solidFill>
                <a:latin typeface="Atkinson Hyperlegible"/>
              </a:rPr>
              <a:t>SCATOLA</a:t>
            </a:r>
            <a:endParaRPr b="0" lang="it-IT" sz="3200" spc="-1" strike="noStrike">
              <a:solidFill>
                <a:srgbClr val="ffffff"/>
              </a:solidFill>
              <a:latin typeface="Arial"/>
            </a:endParaRPr>
          </a:p>
          <a:p>
            <a:pPr algn="ctr">
              <a:lnSpc>
                <a:spcPct val="100000"/>
              </a:lnSpc>
            </a:pPr>
            <a:r>
              <a:rPr b="1" lang="it-IT" sz="3200" spc="-1" strike="noStrike">
                <a:solidFill>
                  <a:srgbClr val="ffffff"/>
                </a:solidFill>
                <a:latin typeface="Atkinson Hyperlegible"/>
              </a:rPr>
              <a:t>NERA</a:t>
            </a:r>
            <a:endParaRPr b="0" lang="it-IT" sz="32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30" dur="indefinite" restart="never" nodeType="tmRoot">
          <p:childTnLst>
            <p:seq>
              <p:cTn id="131" dur="indefinite" nodeType="mainSeq">
                <p:childTnLst>
                  <p:par>
                    <p:cTn id="132" fill="hold">
                      <p:stCondLst>
                        <p:cond delay="indefinite"/>
                      </p:stCondLst>
                      <p:childTnLst>
                        <p:par>
                          <p:cTn id="133" fill="hold">
                            <p:stCondLst>
                              <p:cond delay="0"/>
                            </p:stCondLst>
                            <p:childTnLst>
                              <p:par>
                                <p:cTn id="134" nodeType="clickEffect" fill="hold" presetClass="entr" presetID="1">
                                  <p:stCondLst>
                                    <p:cond delay="0"/>
                                  </p:stCondLst>
                                  <p:childTnLst>
                                    <p:set>
                                      <p:cBhvr>
                                        <p:cTn id="135"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 descr=""/>
          <p:cNvPicPr/>
          <p:nvPr/>
        </p:nvPicPr>
        <p:blipFill>
          <a:blip r:embed="rId1"/>
          <a:stretch/>
        </p:blipFill>
        <p:spPr>
          <a:xfrm>
            <a:off x="1080000" y="230400"/>
            <a:ext cx="8278200" cy="4267800"/>
          </a:xfrm>
          <a:prstGeom prst="rect">
            <a:avLst/>
          </a:prstGeom>
          <a:ln w="0">
            <a:noFill/>
          </a:ln>
        </p:spPr>
      </p:pic>
      <p:sp>
        <p:nvSpPr>
          <p:cNvPr id="158" name=""/>
          <p:cNvSpPr/>
          <p:nvPr/>
        </p:nvSpPr>
        <p:spPr>
          <a:xfrm>
            <a:off x="-1080" y="0"/>
            <a:ext cx="10079280" cy="1978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59" name=""/>
          <p:cNvSpPr/>
          <p:nvPr/>
        </p:nvSpPr>
        <p:spPr>
          <a:xfrm>
            <a:off x="1980000" y="730800"/>
            <a:ext cx="5938200" cy="887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Inception v3</a:t>
            </a:r>
            <a:endParaRPr b="0" lang="it-IT" sz="6000" spc="-1" strike="noStrike">
              <a:solidFill>
                <a:srgbClr val="000000"/>
              </a:solidFill>
              <a:latin typeface="Arial"/>
            </a:endParaRPr>
          </a:p>
        </p:txBody>
      </p:sp>
      <p:sp>
        <p:nvSpPr>
          <p:cNvPr id="160" name=""/>
          <p:cNvSpPr/>
          <p:nvPr/>
        </p:nvSpPr>
        <p:spPr>
          <a:xfrm>
            <a:off x="720000" y="2520000"/>
            <a:ext cx="898200" cy="430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1" name=""/>
          <p:cNvSpPr/>
          <p:nvPr/>
        </p:nvSpPr>
        <p:spPr>
          <a:xfrm>
            <a:off x="720000" y="1620000"/>
            <a:ext cx="430200" cy="3238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2" name=""/>
          <p:cNvSpPr/>
          <p:nvPr/>
        </p:nvSpPr>
        <p:spPr>
          <a:xfrm>
            <a:off x="9000000" y="1440000"/>
            <a:ext cx="358200" cy="3418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3" name=""/>
          <p:cNvSpPr/>
          <p:nvPr/>
        </p:nvSpPr>
        <p:spPr>
          <a:xfrm>
            <a:off x="8280000" y="1980000"/>
            <a:ext cx="1258200" cy="250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4" name=""/>
          <p:cNvSpPr/>
          <p:nvPr/>
        </p:nvSpPr>
        <p:spPr>
          <a:xfrm>
            <a:off x="4680000" y="4140000"/>
            <a:ext cx="1078200" cy="358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5" name=""/>
          <p:cNvSpPr/>
          <p:nvPr/>
        </p:nvSpPr>
        <p:spPr>
          <a:xfrm>
            <a:off x="6300000" y="3780000"/>
            <a:ext cx="1078200" cy="358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6" name=""/>
          <p:cNvSpPr/>
          <p:nvPr/>
        </p:nvSpPr>
        <p:spPr>
          <a:xfrm rot="16200000">
            <a:off x="432000" y="3061440"/>
            <a:ext cx="1438200" cy="3582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pPr>
            <a:r>
              <a:rPr b="1" lang="it-IT" sz="1800" spc="-1" strike="noStrike">
                <a:solidFill>
                  <a:srgbClr val="000000"/>
                </a:solidFill>
                <a:latin typeface="Atkinson Hyperlegible"/>
              </a:rPr>
              <a:t>Input</a:t>
            </a:r>
            <a:endParaRPr b="0" lang="it-IT" sz="1800" spc="-1" strike="noStrike">
              <a:solidFill>
                <a:srgbClr val="000000"/>
              </a:solidFill>
              <a:latin typeface="Arial"/>
            </a:endParaRPr>
          </a:p>
        </p:txBody>
      </p:sp>
      <p:sp>
        <p:nvSpPr>
          <p:cNvPr id="167" name=""/>
          <p:cNvSpPr/>
          <p:nvPr/>
        </p:nvSpPr>
        <p:spPr>
          <a:xfrm rot="16200000">
            <a:off x="8262000" y="2341800"/>
            <a:ext cx="1438200" cy="3582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pPr>
            <a:r>
              <a:rPr b="1" lang="it-IT" sz="1800" spc="-1" strike="noStrike">
                <a:solidFill>
                  <a:srgbClr val="000000"/>
                </a:solidFill>
                <a:latin typeface="Atkinson Hyperlegible"/>
              </a:rPr>
              <a:t>Output</a:t>
            </a:r>
            <a:endParaRPr b="0" lang="it-IT" sz="1800" spc="-1" strike="noStrike">
              <a:solidFill>
                <a:srgbClr val="000000"/>
              </a:solidFill>
              <a:latin typeface="Arial"/>
            </a:endParaRPr>
          </a:p>
        </p:txBody>
      </p:sp>
      <p:sp>
        <p:nvSpPr>
          <p:cNvPr id="168" name=""/>
          <p:cNvSpPr/>
          <p:nvPr/>
        </p:nvSpPr>
        <p:spPr>
          <a:xfrm>
            <a:off x="2340000" y="1980000"/>
            <a:ext cx="1078200" cy="430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000000"/>
              </a:solidFill>
              <a:latin typeface="Arial"/>
            </a:endParaRPr>
          </a:p>
        </p:txBody>
      </p:sp>
      <p:sp>
        <p:nvSpPr>
          <p:cNvPr id="169" name=""/>
          <p:cNvSpPr/>
          <p:nvPr/>
        </p:nvSpPr>
        <p:spPr>
          <a:xfrm>
            <a:off x="1404000" y="1800000"/>
            <a:ext cx="7342200" cy="2698200"/>
          </a:xfrm>
          <a:prstGeom prst="rect">
            <a:avLst/>
          </a:prstGeom>
          <a:solidFill>
            <a:srgbClr val="000000"/>
          </a:solidFill>
          <a:ln w="0">
            <a:solidFill>
              <a:srgbClr val="3465a4"/>
            </a:solidFill>
          </a:ln>
        </p:spPr>
        <p:style>
          <a:lnRef idx="0"/>
          <a:fillRef idx="0"/>
          <a:effectRef idx="0"/>
          <a:fontRef idx="minor"/>
        </p:style>
        <p:txBody>
          <a:bodyPr lIns="90000" rIns="90000" tIns="45000" bIns="45000" anchor="ctr">
            <a:noAutofit/>
          </a:bodyPr>
          <a:p>
            <a:pPr algn="ctr">
              <a:lnSpc>
                <a:spcPct val="100000"/>
              </a:lnSpc>
            </a:pPr>
            <a:r>
              <a:rPr b="1" lang="it-IT" sz="3200" spc="-1" strike="noStrike">
                <a:solidFill>
                  <a:srgbClr val="ffffff"/>
                </a:solidFill>
                <a:latin typeface="Atkinson Hyperlegible"/>
              </a:rPr>
              <a:t>SCATOLA</a:t>
            </a:r>
            <a:endParaRPr b="0" lang="it-IT" sz="3200" spc="-1" strike="noStrike">
              <a:solidFill>
                <a:srgbClr val="ffffff"/>
              </a:solidFill>
              <a:latin typeface="Arial"/>
            </a:endParaRPr>
          </a:p>
          <a:p>
            <a:pPr algn="ctr">
              <a:lnSpc>
                <a:spcPct val="100000"/>
              </a:lnSpc>
            </a:pPr>
            <a:r>
              <a:rPr b="1" lang="it-IT" sz="3200" spc="-1" strike="noStrike">
                <a:solidFill>
                  <a:srgbClr val="ffffff"/>
                </a:solidFill>
                <a:latin typeface="Atkinson Hyperlegible"/>
              </a:rPr>
              <a:t>NERA</a:t>
            </a:r>
            <a:endParaRPr b="0" lang="it-IT" sz="32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36" dur="indefinite" restart="never" nodeType="tmRoot">
          <p:childTnLst>
            <p:seq>
              <p:cTn id="137" dur="indefinite" nodeType="mainSeq">
                <p:childTnLst>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4"/>
          <p:cNvSpPr/>
          <p:nvPr/>
        </p:nvSpPr>
        <p:spPr>
          <a:xfrm>
            <a:off x="900000" y="180000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fffff"/>
                </a:solidFill>
                <a:latin typeface="Atkinson Hyperlegible"/>
              </a:rPr>
              <a:t>Opaco</a:t>
            </a:r>
            <a:endParaRPr b="0" lang="it-IT" sz="6000" spc="-1" strike="noStrike">
              <a:solidFill>
                <a:srgbClr val="000000"/>
              </a:solidFill>
              <a:latin typeface="Arial"/>
            </a:endParaRPr>
          </a:p>
        </p:txBody>
      </p:sp>
      <p:sp>
        <p:nvSpPr>
          <p:cNvPr id="171" name="Outline"/>
          <p:cNvSpPr txBox="1"/>
          <p:nvPr/>
        </p:nvSpPr>
        <p:spPr>
          <a:xfrm rot="10842000">
            <a:off x="1794600" y="2919960"/>
            <a:ext cx="6298200" cy="902520"/>
          </a:xfrm>
          <a:prstGeom prst="rect">
            <a:avLst/>
          </a:prstGeom>
        </p:spPr>
        <p:txBody>
          <a:bodyPr wrap="none" lIns="171720" rIns="171720" tIns="56880" bIns="56880" anchor="ctr">
            <a:prstTxWarp prst="textPlain">
              <a:avLst>
                <a:gd name="adj" fmla="val 50000"/>
              </a:avLst>
            </a:prstTxWarp>
            <a:noAutofit/>
          </a:bodyPr>
          <a:p>
            <a:pPr>
              <a:lnSpc>
                <a:spcPct val="100000"/>
              </a:lnSpc>
            </a:pPr>
            <a:r>
              <a:rPr b="1" lang="it-IT" sz="2400" spc="-1" strike="noStrike">
                <a:ln cap="rnd" w="28800">
                  <a:solidFill>
                    <a:srgbClr val="000000"/>
                  </a:solidFill>
                  <a:round/>
                </a:ln>
                <a:solidFill>
                  <a:srgbClr val="ffffff"/>
                </a:solidFill>
                <a:latin typeface="Atkinson Hyperlegible"/>
                <a:ea typeface="MS Gothic"/>
              </a:rPr>
              <a:t>Giustificabile</a:t>
            </a:r>
            <a:endParaRPr b="0" lang="it-IT" sz="2400" spc="-1" strike="noStrike">
              <a:ln cap="rnd" w="28800">
                <a:solidFill>
                  <a:srgbClr val="000000"/>
                </a:solidFill>
                <a:round/>
              </a:ln>
              <a:solidFill>
                <a:srgbClr val="ffffff"/>
              </a:solidFill>
              <a:latin typeface="Arial"/>
            </a:endParaRPr>
          </a:p>
        </p:txBody>
      </p:sp>
      <p:sp>
        <p:nvSpPr>
          <p:cNvPr id="172" name="Snow"/>
          <p:cNvSpPr txBox="1"/>
          <p:nvPr/>
        </p:nvSpPr>
        <p:spPr>
          <a:xfrm>
            <a:off x="3240000" y="1796040"/>
            <a:ext cx="3238200" cy="902160"/>
          </a:xfrm>
          <a:prstGeom prst="rect">
            <a:avLst/>
          </a:prstGeom>
        </p:spPr>
        <p:txBody>
          <a:bodyPr wrap="none" lIns="199440" rIns="199440" tIns="60840" bIns="60840" anchor="ctr">
            <a:prstTxWarp prst="textPlain">
              <a:avLst>
                <a:gd name="adj" fmla="val 50000"/>
              </a:avLst>
            </a:prstTxWarp>
            <a:noAutofit/>
          </a:bodyPr>
          <a:p>
            <a:pPr>
              <a:lnSpc>
                <a:spcPct val="100000"/>
              </a:lnSpc>
            </a:pPr>
            <a:r>
              <a:rPr b="1" lang="it-IT" sz="2400" spc="-1" strike="noStrike">
                <a:ln w="38160">
                  <a:solidFill>
                    <a:srgbClr val="ffffff"/>
                  </a:solidFill>
                  <a:miter/>
                </a:ln>
                <a:solidFill>
                  <a:srgbClr val="000000">
                    <a:alpha val="90000"/>
                  </a:srgbClr>
                </a:solidFill>
                <a:latin typeface="Atkinson Hyperlegible"/>
                <a:ea typeface="MS Gothic"/>
              </a:rPr>
              <a:t>Opaco</a:t>
            </a:r>
            <a:endParaRPr b="0" lang="it-IT" sz="2400" spc="-1" strike="noStrike">
              <a:ln w="38160">
                <a:solidFill>
                  <a:srgbClr val="ffffff"/>
                </a:solidFill>
                <a:miter/>
              </a:ln>
              <a:solidFill>
                <a:srgbClr val="000000">
                  <a:alpha val="90000"/>
                </a:srgbClr>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3" name="" descr=""/>
          <p:cNvPicPr/>
          <p:nvPr/>
        </p:nvPicPr>
        <p:blipFill>
          <a:blip r:embed="rId1"/>
          <a:stretch/>
        </p:blipFill>
        <p:spPr>
          <a:xfrm>
            <a:off x="1080000" y="720000"/>
            <a:ext cx="4588200" cy="4444560"/>
          </a:xfrm>
          <a:prstGeom prst="rect">
            <a:avLst/>
          </a:prstGeom>
          <a:ln w="0">
            <a:noFill/>
          </a:ln>
        </p:spPr>
      </p:pic>
      <p:sp>
        <p:nvSpPr>
          <p:cNvPr id="174" name=""/>
          <p:cNvSpPr/>
          <p:nvPr/>
        </p:nvSpPr>
        <p:spPr>
          <a:xfrm>
            <a:off x="5940720" y="720000"/>
            <a:ext cx="3777840" cy="431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4800" spc="-1" strike="noStrike">
                <a:solidFill>
                  <a:srgbClr val="000000"/>
                </a:solidFill>
                <a:latin typeface="Atkinson Hyperlegible"/>
              </a:rPr>
              <a:t>Normale</a:t>
            </a:r>
            <a:endParaRPr b="0" lang="it-IT" sz="4800" spc="-1" strike="noStrike">
              <a:solidFill>
                <a:srgbClr val="000000"/>
              </a:solidFill>
              <a:latin typeface="Arial"/>
            </a:endParaRPr>
          </a:p>
          <a:p>
            <a:pPr algn="ctr">
              <a:lnSpc>
                <a:spcPct val="100000"/>
              </a:lnSpc>
            </a:pPr>
            <a:r>
              <a:rPr b="1" lang="it-IT" sz="4800" spc="-1" strike="noStrike">
                <a:solidFill>
                  <a:srgbClr val="000000"/>
                </a:solidFill>
                <a:latin typeface="Atkinson Hyperlegible"/>
              </a:rPr>
              <a:t>Anormale</a:t>
            </a:r>
            <a:endParaRPr b="0" lang="it-IT" sz="4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42" dur="indefinite" restart="never" nodeType="tmRoot">
          <p:childTnLst>
            <p:seq>
              <p:cTn id="143" dur="indefinite" nodeType="mainSeq">
                <p:childTnLst>
                  <p:par>
                    <p:cTn id="144" fill="hold">
                      <p:stCondLst>
                        <p:cond delay="indefinite"/>
                      </p:stCondLst>
                      <p:childTnLst>
                        <p:par>
                          <p:cTn id="145" fill="hold">
                            <p:stCondLst>
                              <p:cond delay="0"/>
                            </p:stCondLst>
                            <p:childTnLst>
                              <p:par>
                                <p:cTn id="146" nodeType="clickEffect" fill="hold" presetClass="entr" presetID="1">
                                  <p:stCondLst>
                                    <p:cond delay="0"/>
                                  </p:stCondLst>
                                  <p:childTnLst>
                                    <p:set>
                                      <p:cBhvr>
                                        <p:cTn id="147"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
                                  <p:stCondLst>
                                    <p:cond delay="0"/>
                                  </p:stCondLst>
                                  <p:childTnLst>
                                    <p:set>
                                      <p:cBhvr>
                                        <p:cTn id="151"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5" name="" descr=""/>
          <p:cNvPicPr/>
          <p:nvPr/>
        </p:nvPicPr>
        <p:blipFill>
          <a:blip r:embed="rId1"/>
          <a:stretch/>
        </p:blipFill>
        <p:spPr>
          <a:xfrm>
            <a:off x="1260000" y="720000"/>
            <a:ext cx="1978920" cy="1917000"/>
          </a:xfrm>
          <a:prstGeom prst="rect">
            <a:avLst/>
          </a:prstGeom>
          <a:ln w="0">
            <a:noFill/>
          </a:ln>
        </p:spPr>
      </p:pic>
      <p:pic>
        <p:nvPicPr>
          <p:cNvPr id="176" name="" descr=""/>
          <p:cNvPicPr/>
          <p:nvPr/>
        </p:nvPicPr>
        <p:blipFill>
          <a:blip r:embed="rId2"/>
          <a:stretch/>
        </p:blipFill>
        <p:spPr>
          <a:xfrm>
            <a:off x="1260000" y="3060000"/>
            <a:ext cx="1978920" cy="1917000"/>
          </a:xfrm>
          <a:prstGeom prst="rect">
            <a:avLst/>
          </a:prstGeom>
          <a:ln w="0">
            <a:noFill/>
          </a:ln>
        </p:spPr>
      </p:pic>
      <p:sp>
        <p:nvSpPr>
          <p:cNvPr id="177" name=""/>
          <p:cNvSpPr/>
          <p:nvPr/>
        </p:nvSpPr>
        <p:spPr>
          <a:xfrm>
            <a:off x="7020000" y="1530720"/>
            <a:ext cx="179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tkinson Hyperlegible"/>
              </a:rPr>
              <a:t>Normale</a:t>
            </a:r>
            <a:endParaRPr b="0" lang="it-IT" sz="3200" spc="-1" strike="noStrike">
              <a:solidFill>
                <a:srgbClr val="000000"/>
              </a:solidFill>
              <a:latin typeface="Arial"/>
            </a:endParaRPr>
          </a:p>
        </p:txBody>
      </p:sp>
      <p:cxnSp>
        <p:nvCxnSpPr>
          <p:cNvPr id="178" name=""/>
          <p:cNvCxnSpPr/>
          <p:nvPr/>
        </p:nvCxnSpPr>
        <p:spPr>
          <a:xfrm>
            <a:off x="3240000" y="1800000"/>
            <a:ext cx="1238040" cy="1440"/>
          </a:xfrm>
          <a:prstGeom prst="curvedConnector2">
            <a:avLst/>
          </a:prstGeom>
          <a:ln w="29160">
            <a:solidFill>
              <a:srgbClr val="000000"/>
            </a:solidFill>
            <a:round/>
          </a:ln>
        </p:spPr>
      </p:cxnSp>
      <p:cxnSp>
        <p:nvCxnSpPr>
          <p:cNvPr id="179" name=""/>
          <p:cNvCxnSpPr>
            <a:stCxn id="180" idx="3"/>
          </p:cNvCxnSpPr>
          <p:nvPr/>
        </p:nvCxnSpPr>
        <p:spPr>
          <a:xfrm flipV="1">
            <a:off x="6119280" y="1796040"/>
            <a:ext cx="885600" cy="4680"/>
          </a:xfrm>
          <a:prstGeom prst="straightConnector1">
            <a:avLst/>
          </a:prstGeom>
          <a:ln w="29160">
            <a:solidFill>
              <a:srgbClr val="000000"/>
            </a:solidFill>
            <a:round/>
          </a:ln>
        </p:spPr>
      </p:cxnSp>
      <p:sp>
        <p:nvSpPr>
          <p:cNvPr id="180" name=""/>
          <p:cNvSpPr/>
          <p:nvPr/>
        </p:nvSpPr>
        <p:spPr>
          <a:xfrm>
            <a:off x="4476600" y="1080720"/>
            <a:ext cx="1642320" cy="1438200"/>
          </a:xfrm>
          <a:prstGeom prst="rect">
            <a:avLst/>
          </a:prstGeom>
          <a:solidFill>
            <a:srgbClr val="000000"/>
          </a:solidFill>
          <a:ln w="0">
            <a:solidFill>
              <a:srgbClr val="3465a4"/>
            </a:solidFill>
          </a:ln>
        </p:spPr>
        <p:style>
          <a:lnRef idx="0"/>
          <a:fillRef idx="0"/>
          <a:effectRef idx="0"/>
          <a:fontRef idx="minor"/>
        </p:style>
        <p:txBody>
          <a:bodyPr lIns="90000" rIns="90000" tIns="45000" bIns="45000" anchor="ctr">
            <a:noAutofit/>
          </a:bodyPr>
          <a:p>
            <a:pPr algn="ctr">
              <a:lnSpc>
                <a:spcPct val="100000"/>
              </a:lnSpc>
            </a:pPr>
            <a:r>
              <a:rPr b="1" lang="it-IT" sz="2400" spc="-1" strike="noStrike">
                <a:solidFill>
                  <a:srgbClr val="ffffff"/>
                </a:solidFill>
                <a:latin typeface="Atkinson Hyperlegible"/>
              </a:rPr>
              <a:t>SCATOLA</a:t>
            </a:r>
            <a:endParaRPr b="0" lang="it-IT" sz="2400" spc="-1" strike="noStrike">
              <a:solidFill>
                <a:srgbClr val="ffffff"/>
              </a:solidFill>
              <a:latin typeface="Arial"/>
            </a:endParaRPr>
          </a:p>
          <a:p>
            <a:pPr algn="ctr">
              <a:lnSpc>
                <a:spcPct val="100000"/>
              </a:lnSpc>
            </a:pPr>
            <a:r>
              <a:rPr b="1" lang="it-IT" sz="2400" spc="-1" strike="noStrike">
                <a:solidFill>
                  <a:srgbClr val="ffffff"/>
                </a:solidFill>
                <a:latin typeface="Atkinson Hyperlegible"/>
              </a:rPr>
              <a:t>NERA</a:t>
            </a:r>
            <a:endParaRPr b="0" lang="it-IT" sz="2400" spc="-1" strike="noStrike">
              <a:solidFill>
                <a:srgbClr val="ffffff"/>
              </a:solidFill>
              <a:latin typeface="Arial"/>
            </a:endParaRPr>
          </a:p>
        </p:txBody>
      </p:sp>
      <p:cxnSp>
        <p:nvCxnSpPr>
          <p:cNvPr id="181" name=""/>
          <p:cNvCxnSpPr/>
          <p:nvPr/>
        </p:nvCxnSpPr>
        <p:spPr>
          <a:xfrm>
            <a:off x="3240000" y="4140000"/>
            <a:ext cx="1034280" cy="7200"/>
          </a:xfrm>
          <a:prstGeom prst="curvedConnector2">
            <a:avLst/>
          </a:prstGeom>
          <a:ln w="29160">
            <a:solidFill>
              <a:srgbClr val="000000"/>
            </a:solidFill>
            <a:round/>
          </a:ln>
        </p:spPr>
      </p:cxnSp>
      <p:sp>
        <p:nvSpPr>
          <p:cNvPr id="182" name=""/>
          <p:cNvSpPr/>
          <p:nvPr/>
        </p:nvSpPr>
        <p:spPr>
          <a:xfrm>
            <a:off x="4320000" y="3060000"/>
            <a:ext cx="2158920" cy="197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it-IT" sz="2600" spc="-1" strike="noStrike">
                <a:solidFill>
                  <a:srgbClr val="000000"/>
                </a:solidFill>
                <a:latin typeface="Atkinson Hyperlegible"/>
              </a:rPr>
              <a:t>A: Normale</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B: Normale</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C: Anormale</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D: Normale</a:t>
            </a:r>
            <a:endParaRPr b="0" lang="it-IT" sz="2600" spc="-1" strike="noStrike">
              <a:solidFill>
                <a:srgbClr val="000000"/>
              </a:solidFill>
              <a:latin typeface="Arial"/>
            </a:endParaRPr>
          </a:p>
          <a:p>
            <a:pPr>
              <a:lnSpc>
                <a:spcPct val="100000"/>
              </a:lnSpc>
            </a:pPr>
            <a:r>
              <a:rPr b="1" lang="it-IT" sz="2600" spc="-1" strike="noStrike">
                <a:solidFill>
                  <a:srgbClr val="000000"/>
                </a:solidFill>
                <a:latin typeface="Atkinson Hyperlegible"/>
              </a:rPr>
              <a:t>E: Normale</a:t>
            </a:r>
            <a:endParaRPr b="0" lang="it-IT" sz="2600" spc="-1" strike="noStrike">
              <a:solidFill>
                <a:srgbClr val="000000"/>
              </a:solidFill>
              <a:latin typeface="Arial"/>
            </a:endParaRPr>
          </a:p>
        </p:txBody>
      </p:sp>
      <p:sp>
        <p:nvSpPr>
          <p:cNvPr id="183" name=""/>
          <p:cNvSpPr/>
          <p:nvPr/>
        </p:nvSpPr>
        <p:spPr>
          <a:xfrm>
            <a:off x="7020000" y="3774960"/>
            <a:ext cx="1797840" cy="5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3200" spc="-1" strike="noStrike">
                <a:solidFill>
                  <a:srgbClr val="000000"/>
                </a:solidFill>
                <a:latin typeface="Atkinson Hyperlegible"/>
              </a:rPr>
              <a:t>Normale</a:t>
            </a:r>
            <a:endParaRPr b="0" lang="it-IT" sz="3200" spc="-1" strike="noStrike">
              <a:solidFill>
                <a:srgbClr val="000000"/>
              </a:solidFill>
              <a:latin typeface="Arial"/>
            </a:endParaRPr>
          </a:p>
        </p:txBody>
      </p:sp>
      <p:cxnSp>
        <p:nvCxnSpPr>
          <p:cNvPr id="184" name=""/>
          <p:cNvCxnSpPr/>
          <p:nvPr/>
        </p:nvCxnSpPr>
        <p:spPr>
          <a:xfrm>
            <a:off x="6622200" y="4127400"/>
            <a:ext cx="382680" cy="9720"/>
          </a:xfrm>
          <a:prstGeom prst="straightConnector1">
            <a:avLst/>
          </a:prstGeom>
          <a:ln w="29160">
            <a:solidFill>
              <a:srgbClr val="000000"/>
            </a:solidFill>
            <a:round/>
          </a:ln>
        </p:spPr>
      </p:cxnSp>
    </p:spTree>
  </p:cSld>
  <mc:AlternateContent>
    <mc:Choice Requires="p14">
      <p:transition spd="slow" p14:dur="2000"/>
    </mc:Choice>
    <mc:Fallback>
      <p:transition spd="slow"/>
    </mc:Fallback>
  </mc:AlternateContent>
  <p:timing>
    <p:tnLst>
      <p:par>
        <p:cTn id="152" dur="indefinite" restart="never" nodeType="tmRoot">
          <p:childTnLst>
            <p:seq>
              <p:cTn id="153" dur="indefinite" nodeType="mainSeq">
                <p:childTnLst>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176"/>
                                        </p:tgtEl>
                                        <p:attrNameLst>
                                          <p:attrName>style.visibility</p:attrName>
                                        </p:attrNameLst>
                                      </p:cBhvr>
                                      <p:to>
                                        <p:strVal val="visible"/>
                                      </p:to>
                                    </p:set>
                                  </p:childTnLst>
                                </p:cTn>
                              </p:par>
                              <p:par>
                                <p:cTn id="158" nodeType="withEffect" fill="hold" presetClass="entr" presetID="1">
                                  <p:stCondLst>
                                    <p:cond delay="0"/>
                                  </p:stCondLst>
                                  <p:childTnLst>
                                    <p:set>
                                      <p:cBhvr>
                                        <p:cTn id="159" dur="1" fill="hold">
                                          <p:stCondLst>
                                            <p:cond delay="0"/>
                                          </p:stCondLst>
                                        </p:cTn>
                                        <p:tgtEl>
                                          <p:spTgt spid="181"/>
                                        </p:tgtEl>
                                        <p:attrNameLst>
                                          <p:attrName>style.visibility</p:attrName>
                                        </p:attrNameLst>
                                      </p:cBhvr>
                                      <p:to>
                                        <p:strVal val="visible"/>
                                      </p:to>
                                    </p:set>
                                  </p:childTnLst>
                                </p:cTn>
                              </p:par>
                              <p:par>
                                <p:cTn id="160" nodeType="withEffect" fill="hold" presetClass="entr" presetID="1">
                                  <p:stCondLst>
                                    <p:cond delay="0"/>
                                  </p:stCondLst>
                                  <p:childTnLst>
                                    <p:set>
                                      <p:cBhvr>
                                        <p:cTn id="161" dur="1" fill="hold">
                                          <p:stCondLst>
                                            <p:cond delay="0"/>
                                          </p:stCondLst>
                                        </p:cTn>
                                        <p:tgtEl>
                                          <p:spTgt spid="182"/>
                                        </p:tgtEl>
                                        <p:attrNameLst>
                                          <p:attrName>style.visibility</p:attrName>
                                        </p:attrNameLst>
                                      </p:cBhvr>
                                      <p:to>
                                        <p:strVal val="visible"/>
                                      </p:to>
                                    </p:set>
                                  </p:childTnLst>
                                </p:cTn>
                              </p:par>
                              <p:par>
                                <p:cTn id="162" nodeType="withEffect" fill="hold" presetClass="entr" presetID="1">
                                  <p:stCondLst>
                                    <p:cond delay="0"/>
                                  </p:stCondLst>
                                  <p:childTnLst>
                                    <p:set>
                                      <p:cBhvr>
                                        <p:cTn id="163" dur="1" fill="hold">
                                          <p:stCondLst>
                                            <p:cond delay="0"/>
                                          </p:stCondLst>
                                        </p:cTn>
                                        <p:tgtEl>
                                          <p:spTgt spid="183"/>
                                        </p:tgtEl>
                                        <p:attrNameLst>
                                          <p:attrName>style.visibility</p:attrName>
                                        </p:attrNameLst>
                                      </p:cBhvr>
                                      <p:to>
                                        <p:strVal val="visible"/>
                                      </p:to>
                                    </p:set>
                                  </p:childTnLst>
                                </p:cTn>
                              </p:par>
                              <p:par>
                                <p:cTn id="164" nodeType="withEffect" fill="hold" presetClass="entr" presetID="1">
                                  <p:stCondLst>
                                    <p:cond delay="0"/>
                                  </p:stCondLst>
                                  <p:childTnLst>
                                    <p:set>
                                      <p:cBhvr>
                                        <p:cTn id="165"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7"/>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Instabilità</a:t>
            </a:r>
            <a:endParaRPr b="0" lang="it-IT" sz="6000" spc="-1" strike="noStrike">
              <a:solidFill>
                <a:srgbClr val="000000"/>
              </a:solidFill>
              <a:latin typeface="Arial"/>
            </a:endParaRPr>
          </a:p>
        </p:txBody>
      </p:sp>
      <p:sp>
        <p:nvSpPr>
          <p:cNvPr id="186" name="PlaceHolder 8"/>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Un metodo si dice</a:t>
            </a:r>
            <a:r>
              <a:rPr b="1" lang="it-IT" sz="4200" spc="-1" strike="noStrike">
                <a:solidFill>
                  <a:srgbClr val="000000"/>
                </a:solidFill>
                <a:latin typeface="Atkinson Hyperlegible"/>
              </a:rPr>
              <a:t> </a:t>
            </a:r>
            <a:r>
              <a:rPr b="1" lang="it-IT" sz="4200" spc="-1" strike="noStrike">
                <a:solidFill>
                  <a:srgbClr val="3ba3ec"/>
                </a:solidFill>
                <a:latin typeface="Atkinson Hyperlegible"/>
              </a:rPr>
              <a:t>Stabile</a:t>
            </a:r>
            <a:r>
              <a:rPr b="1" lang="it-IT" sz="4200" spc="-1" strike="noStrike">
                <a:solidFill>
                  <a:srgbClr val="000000"/>
                </a:solidFill>
                <a:latin typeface="Atkinson Hyperlegible"/>
              </a:rPr>
              <a:t> </a:t>
            </a:r>
            <a:r>
              <a:rPr b="0" lang="it-IT" sz="4200" spc="-1" strike="noStrike">
                <a:solidFill>
                  <a:srgbClr val="000000"/>
                </a:solidFill>
                <a:latin typeface="Atkinson Hyperlegible"/>
              </a:rPr>
              <a:t>se, partendo da dati</a:t>
            </a:r>
            <a:r>
              <a:rPr b="1" lang="it-IT" sz="4200" spc="-1" strike="noStrike">
                <a:solidFill>
                  <a:srgbClr val="000000"/>
                </a:solidFill>
                <a:latin typeface="Atkinson Hyperlegible"/>
              </a:rPr>
              <a:t> vicini</a:t>
            </a:r>
            <a:r>
              <a:rPr b="0" lang="it-IT" sz="4200" spc="-1" strike="noStrike">
                <a:solidFill>
                  <a:srgbClr val="000000"/>
                </a:solidFill>
                <a:latin typeface="Atkinson Hyperlegible"/>
              </a:rPr>
              <a:t>,</a:t>
            </a:r>
            <a:r>
              <a:rPr b="1" lang="it-IT" sz="4200" spc="-1" strike="noStrike">
                <a:solidFill>
                  <a:srgbClr val="000000"/>
                </a:solidFill>
                <a:latin typeface="Atkinson Hyperlegible"/>
              </a:rPr>
              <a:t> </a:t>
            </a:r>
            <a:r>
              <a:rPr b="0" lang="it-IT" sz="4200" spc="-1" strike="noStrike">
                <a:solidFill>
                  <a:srgbClr val="000000"/>
                </a:solidFill>
                <a:latin typeface="Atkinson Hyperlegible"/>
              </a:rPr>
              <a:t>restituisce ancora risultati </a:t>
            </a:r>
            <a:r>
              <a:rPr b="1" lang="it-IT" sz="4200" spc="-1" strike="noStrike">
                <a:solidFill>
                  <a:srgbClr val="000000"/>
                </a:solidFill>
                <a:latin typeface="Atkinson Hyperlegible"/>
              </a:rPr>
              <a:t>vicini.</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1</a:t>
            </a:r>
            <a:endParaRPr b="0" lang="it-IT" sz="3200" spc="-1" strike="noStrike">
              <a:solidFill>
                <a:srgbClr val="000000"/>
              </a:solidFill>
              <a:latin typeface="Arial"/>
            </a:endParaRPr>
          </a:p>
        </p:txBody>
      </p:sp>
      <p:pic>
        <p:nvPicPr>
          <p:cNvPr id="188" name="" descr=""/>
          <p:cNvPicPr/>
          <p:nvPr/>
        </p:nvPicPr>
        <p:blipFill>
          <a:blip r:embed="rId1"/>
          <a:stretch/>
        </p:blipFill>
        <p:spPr>
          <a:xfrm>
            <a:off x="1275120" y="1815120"/>
            <a:ext cx="3404160" cy="3404160"/>
          </a:xfrm>
          <a:prstGeom prst="rect">
            <a:avLst/>
          </a:prstGeom>
          <a:ln w="0">
            <a:noFill/>
          </a:ln>
        </p:spPr>
      </p:pic>
      <p:pic>
        <p:nvPicPr>
          <p:cNvPr id="189" name="" descr=""/>
          <p:cNvPicPr/>
          <p:nvPr/>
        </p:nvPicPr>
        <p:blipFill>
          <a:blip r:embed="rId2"/>
          <a:stretch/>
        </p:blipFill>
        <p:spPr>
          <a:xfrm>
            <a:off x="5415120" y="1815120"/>
            <a:ext cx="3404160" cy="3404160"/>
          </a:xfrm>
          <a:prstGeom prst="rect">
            <a:avLst/>
          </a:prstGeom>
          <a:ln w="0">
            <a:noFill/>
          </a:ln>
        </p:spPr>
      </p:pic>
      <p:sp>
        <p:nvSpPr>
          <p:cNvPr id="190" name=""/>
          <p:cNvSpPr/>
          <p:nvPr/>
        </p:nvSpPr>
        <p:spPr>
          <a:xfrm>
            <a:off x="127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5400" spc="-1" strike="noStrike">
                <a:solidFill>
                  <a:srgbClr val="000000"/>
                </a:solidFill>
                <a:highlight>
                  <a:srgbClr val="00a933"/>
                </a:highlight>
                <a:latin typeface="Atkinson Hyperlegible"/>
              </a:rPr>
              <a:t>Elefante</a:t>
            </a:r>
            <a:endParaRPr b="0" lang="it-IT" sz="5400" spc="-1" strike="noStrike">
              <a:solidFill>
                <a:srgbClr val="000000"/>
              </a:solidFill>
              <a:latin typeface="Arial"/>
            </a:endParaRPr>
          </a:p>
        </p:txBody>
      </p:sp>
      <p:sp>
        <p:nvSpPr>
          <p:cNvPr id="191" name=""/>
          <p:cNvSpPr/>
          <p:nvPr/>
        </p:nvSpPr>
        <p:spPr>
          <a:xfrm>
            <a:off x="541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400" spc="-1" strike="noStrike">
                <a:solidFill>
                  <a:srgbClr val="000000"/>
                </a:solidFill>
                <a:highlight>
                  <a:srgbClr val="00a933"/>
                </a:highlight>
                <a:latin typeface="Atkinson Hyperlegible"/>
              </a:rPr>
              <a:t>Tusker – 70.32%</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00a933"/>
                </a:highlight>
                <a:latin typeface="Atkinson Hyperlegible"/>
              </a:rPr>
              <a:t>Elefante A. – 28.54%</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00a933"/>
                </a:highlight>
                <a:latin typeface="Atkinson Hyperlegible"/>
              </a:rPr>
              <a:t>Elefante I. – 01.14%</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ff0000"/>
                </a:highlight>
                <a:latin typeface="Atkinson Hyperlegible"/>
              </a:rPr>
              <a:t>Triceratopo – 00.00%</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ff0000"/>
                </a:highlight>
                <a:latin typeface="Atkinson Hyperlegible"/>
              </a:rPr>
              <a:t>Drago di K. – 00.00%</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66" dur="indefinite" restart="never" nodeType="tmRoot">
          <p:childTnLst>
            <p:seq>
              <p:cTn id="167" dur="indefinite" nodeType="mainSeq">
                <p:childTnLst>
                  <p:par>
                    <p:cTn id="168" fill="hold">
                      <p:stCondLst>
                        <p:cond delay="indefinite"/>
                      </p:stCondLst>
                      <p:childTnLst>
                        <p:par>
                          <p:cTn id="169" fill="hold">
                            <p:stCondLst>
                              <p:cond delay="0"/>
                            </p:stCondLst>
                            <p:childTnLst>
                              <p:par>
                                <p:cTn id="170" nodeType="clickEffect" fill="hold" presetClass="entr" presetID="1">
                                  <p:stCondLst>
                                    <p:cond delay="0"/>
                                  </p:stCondLst>
                                  <p:childTnLst>
                                    <p:set>
                                      <p:cBhvr>
                                        <p:cTn id="171"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nodeType="clickEffect" fill="hold" presetClass="entr" presetID="1">
                                  <p:stCondLst>
                                    <p:cond delay="0"/>
                                  </p:stCondLst>
                                  <p:childTnLst>
                                    <p:set>
                                      <p:cBhvr>
                                        <p:cTn id="175"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1">
                                  <p:stCondLst>
                                    <p:cond delay="0"/>
                                  </p:stCondLst>
                                  <p:childTnLst>
                                    <p:set>
                                      <p:cBhvr>
                                        <p:cTn id="179"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
                                  <p:stCondLst>
                                    <p:cond delay="0"/>
                                  </p:stCondLst>
                                  <p:childTnLst>
                                    <p:set>
                                      <p:cBhvr>
                                        <p:cTn id="183"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1">
                                  <p:stCondLst>
                                    <p:cond delay="0"/>
                                  </p:stCondLst>
                                  <p:childTnLst>
                                    <p:set>
                                      <p:cBhvr>
                                        <p:cTn id="187" dur="1" fill="hold">
                                          <p:stCondLst>
                                            <p:cond delay="0"/>
                                          </p:stCondLst>
                                        </p:cTn>
                                        <p:tgtEl>
                                          <p:spTgt spid="191">
                                            <p:txEl>
                                              <p:pRg st="3" end="3"/>
                                            </p:txEl>
                                          </p:spTgt>
                                        </p:tgtEl>
                                        <p:attrNameLst>
                                          <p:attrName>style.visibility</p:attrName>
                                        </p:attrNameLst>
                                      </p:cBhvr>
                                      <p:to>
                                        <p:strVal val="visible"/>
                                      </p:to>
                                    </p:set>
                                  </p:childTnLst>
                                </p:cTn>
                              </p:par>
                              <p:par>
                                <p:cTn id="188" nodeType="withEffect" fill="hold" presetClass="entr" presetID="1">
                                  <p:stCondLst>
                                    <p:cond delay="0"/>
                                  </p:stCondLst>
                                  <p:childTnLst>
                                    <p:set>
                                      <p:cBhvr>
                                        <p:cTn id="189"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2</a:t>
            </a:r>
            <a:endParaRPr b="0" lang="it-IT" sz="3200" spc="-1" strike="noStrike">
              <a:solidFill>
                <a:srgbClr val="000000"/>
              </a:solidFill>
              <a:latin typeface="Arial"/>
            </a:endParaRPr>
          </a:p>
        </p:txBody>
      </p:sp>
      <p:pic>
        <p:nvPicPr>
          <p:cNvPr id="193" name="" descr=""/>
          <p:cNvPicPr/>
          <p:nvPr/>
        </p:nvPicPr>
        <p:blipFill>
          <a:blip r:embed="rId1"/>
          <a:stretch/>
        </p:blipFill>
        <p:spPr>
          <a:xfrm>
            <a:off x="1275120" y="1815120"/>
            <a:ext cx="3404160" cy="3404160"/>
          </a:xfrm>
          <a:prstGeom prst="rect">
            <a:avLst/>
          </a:prstGeom>
          <a:ln w="0">
            <a:noFill/>
          </a:ln>
        </p:spPr>
      </p:pic>
      <p:pic>
        <p:nvPicPr>
          <p:cNvPr id="194" name="" descr=""/>
          <p:cNvPicPr/>
          <p:nvPr/>
        </p:nvPicPr>
        <p:blipFill>
          <a:blip r:embed="rId2"/>
          <a:stretch/>
        </p:blipFill>
        <p:spPr>
          <a:xfrm>
            <a:off x="5415120" y="1815120"/>
            <a:ext cx="3404160" cy="3404160"/>
          </a:xfrm>
          <a:prstGeom prst="rect">
            <a:avLst/>
          </a:prstGeom>
          <a:ln w="0">
            <a:noFill/>
          </a:ln>
        </p:spPr>
      </p:pic>
      <p:sp>
        <p:nvSpPr>
          <p:cNvPr id="195" name=""/>
          <p:cNvSpPr/>
          <p:nvPr/>
        </p:nvSpPr>
        <p:spPr>
          <a:xfrm>
            <a:off x="127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5400" spc="-1" strike="noStrike">
                <a:solidFill>
                  <a:srgbClr val="000000"/>
                </a:solidFill>
                <a:highlight>
                  <a:srgbClr val="00a933"/>
                </a:highlight>
                <a:latin typeface="Atkinson Hyperlegible"/>
              </a:rPr>
              <a:t>Elefante</a:t>
            </a:r>
            <a:endParaRPr b="0" lang="it-IT" sz="5400" spc="-1" strike="noStrike">
              <a:solidFill>
                <a:srgbClr val="000000"/>
              </a:solidFill>
              <a:latin typeface="Arial"/>
            </a:endParaRPr>
          </a:p>
        </p:txBody>
      </p:sp>
      <p:sp>
        <p:nvSpPr>
          <p:cNvPr id="196" name=""/>
          <p:cNvSpPr/>
          <p:nvPr/>
        </p:nvSpPr>
        <p:spPr>
          <a:xfrm>
            <a:off x="541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400" spc="-1" strike="noStrike">
                <a:solidFill>
                  <a:srgbClr val="000000"/>
                </a:solidFill>
                <a:highlight>
                  <a:srgbClr val="ff0000"/>
                </a:highlight>
                <a:latin typeface="Atkinson Hyperlegible"/>
              </a:rPr>
              <a:t>Grigio A. – 91.57%</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ff0000"/>
                </a:highlight>
                <a:latin typeface="Atkinson Hyperlegible"/>
              </a:rPr>
              <a:t>Avvoltoio – 03.93%</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00a933"/>
                </a:highlight>
                <a:latin typeface="Atkinson Hyperlegible"/>
              </a:rPr>
              <a:t>Elefante A. – 03.13%</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00a933"/>
                </a:highlight>
                <a:latin typeface="Atkinson Hyperlegible"/>
              </a:rPr>
              <a:t>Tusker – 01.07%</a:t>
            </a:r>
            <a:endParaRPr b="0" lang="it-IT" sz="2400" spc="-1" strike="noStrike">
              <a:solidFill>
                <a:srgbClr val="000000"/>
              </a:solidFill>
              <a:latin typeface="Arial"/>
            </a:endParaRPr>
          </a:p>
          <a:p>
            <a:pPr algn="ctr">
              <a:lnSpc>
                <a:spcPct val="100000"/>
              </a:lnSpc>
            </a:pPr>
            <a:r>
              <a:rPr b="1" lang="it-IT" sz="2400" spc="-1" strike="noStrike">
                <a:solidFill>
                  <a:srgbClr val="000000"/>
                </a:solidFill>
                <a:highlight>
                  <a:srgbClr val="ff0000"/>
                </a:highlight>
                <a:latin typeface="Atkinson Hyperlegible"/>
              </a:rPr>
              <a:t>Ara – 00.06%</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90" dur="indefinite" restart="never" nodeType="tmRoot">
          <p:childTnLst>
            <p:seq>
              <p:cTn id="191" dur="indefinite" nodeType="mainSeq">
                <p:childTnLst>
                  <p:par>
                    <p:cTn id="192" fill="hold">
                      <p:stCondLst>
                        <p:cond delay="indefinite"/>
                      </p:stCondLst>
                      <p:childTnLst>
                        <p:par>
                          <p:cTn id="193" fill="hold">
                            <p:stCondLst>
                              <p:cond delay="0"/>
                            </p:stCondLst>
                            <p:childTnLst>
                              <p:par>
                                <p:cTn id="194" nodeType="clickEffect" fill="hold" presetClass="entr" presetID="1">
                                  <p:stCondLst>
                                    <p:cond delay="0"/>
                                  </p:stCondLst>
                                  <p:childTnLst>
                                    <p:set>
                                      <p:cBhvr>
                                        <p:cTn id="195"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nodeType="clickEffect" fill="hold" presetClass="entr" presetID="1">
                                  <p:stCondLst>
                                    <p:cond delay="0"/>
                                  </p:stCondLst>
                                  <p:childTnLst>
                                    <p:set>
                                      <p:cBhvr>
                                        <p:cTn id="199"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
                                  <p:stCondLst>
                                    <p:cond delay="0"/>
                                  </p:stCondLst>
                                  <p:childTnLst>
                                    <p:set>
                                      <p:cBhvr>
                                        <p:cTn id="203"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1">
                                  <p:stCondLst>
                                    <p:cond delay="0"/>
                                  </p:stCondLst>
                                  <p:childTnLst>
                                    <p:set>
                                      <p:cBhvr>
                                        <p:cTn id="207" dur="1" fill="hold">
                                          <p:stCondLst>
                                            <p:cond delay="0"/>
                                          </p:stCondLst>
                                        </p:cTn>
                                        <p:tgtEl>
                                          <p:spTgt spid="196">
                                            <p:txEl>
                                              <p:pRg st="2" end="2"/>
                                            </p:txEl>
                                          </p:spTgt>
                                        </p:tgtEl>
                                        <p:attrNameLst>
                                          <p:attrName>style.visibility</p:attrName>
                                        </p:attrNameLst>
                                      </p:cBhvr>
                                      <p:to>
                                        <p:strVal val="visible"/>
                                      </p:to>
                                    </p:set>
                                  </p:childTnLst>
                                </p:cTn>
                              </p:par>
                              <p:par>
                                <p:cTn id="208" nodeType="withEffect" fill="hold" presetClass="entr" presetID="1">
                                  <p:stCondLst>
                                    <p:cond delay="0"/>
                                  </p:stCondLst>
                                  <p:childTnLst>
                                    <p:set>
                                      <p:cBhvr>
                                        <p:cTn id="209"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1">
                                  <p:stCondLst>
                                    <p:cond delay="0"/>
                                  </p:stCondLst>
                                  <p:childTnLst>
                                    <p:set>
                                      <p:cBhvr>
                                        <p:cTn id="213"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2</a:t>
            </a:r>
            <a:endParaRPr b="0" lang="it-IT" sz="3200" spc="-1" strike="noStrike">
              <a:solidFill>
                <a:srgbClr val="000000"/>
              </a:solidFill>
              <a:latin typeface="Arial"/>
            </a:endParaRPr>
          </a:p>
        </p:txBody>
      </p:sp>
      <p:pic>
        <p:nvPicPr>
          <p:cNvPr id="198" name="" descr=""/>
          <p:cNvPicPr/>
          <p:nvPr/>
        </p:nvPicPr>
        <p:blipFill>
          <a:blip r:embed="rId1"/>
          <a:stretch/>
        </p:blipFill>
        <p:spPr>
          <a:xfrm>
            <a:off x="3600000" y="2340000"/>
            <a:ext cx="2339280" cy="2339280"/>
          </a:xfrm>
          <a:prstGeom prst="rect">
            <a:avLst/>
          </a:prstGeom>
          <a:ln w="0">
            <a:noFill/>
          </a:ln>
        </p:spPr>
      </p:pic>
      <p:pic>
        <p:nvPicPr>
          <p:cNvPr id="199" name="" descr=""/>
          <p:cNvPicPr/>
          <p:nvPr/>
        </p:nvPicPr>
        <p:blipFill>
          <a:blip r:embed="rId2"/>
          <a:stretch/>
        </p:blipFill>
        <p:spPr>
          <a:xfrm>
            <a:off x="720000" y="2340000"/>
            <a:ext cx="2339280" cy="2339280"/>
          </a:xfrm>
          <a:prstGeom prst="rect">
            <a:avLst/>
          </a:prstGeom>
          <a:ln w="0">
            <a:noFill/>
          </a:ln>
        </p:spPr>
      </p:pic>
      <p:pic>
        <p:nvPicPr>
          <p:cNvPr id="200" name="" descr=""/>
          <p:cNvPicPr/>
          <p:nvPr/>
        </p:nvPicPr>
        <p:blipFill>
          <a:blip r:embed="rId3"/>
          <a:stretch/>
        </p:blipFill>
        <p:spPr>
          <a:xfrm>
            <a:off x="7200000" y="2340000"/>
            <a:ext cx="2339280" cy="2339280"/>
          </a:xfrm>
          <a:prstGeom prst="rect">
            <a:avLst/>
          </a:prstGeom>
          <a:ln w="0">
            <a:noFill/>
          </a:ln>
        </p:spPr>
      </p:pic>
      <p:sp>
        <p:nvSpPr>
          <p:cNvPr id="201" name=""/>
          <p:cNvSpPr/>
          <p:nvPr/>
        </p:nvSpPr>
        <p:spPr>
          <a:xfrm>
            <a:off x="3060000" y="3104280"/>
            <a:ext cx="4139280" cy="6750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200" spc="-1" strike="noStrike">
                <a:solidFill>
                  <a:srgbClr val="000000"/>
                </a:solidFill>
                <a:latin typeface="Atkinson Hyperlegible"/>
              </a:rPr>
              <a:t> </a:t>
            </a:r>
            <a:r>
              <a:rPr b="1" lang="it-IT" sz="2200" spc="-1" strike="noStrike">
                <a:solidFill>
                  <a:srgbClr val="000000"/>
                </a:solidFill>
                <a:latin typeface="Atkinson Hyperlegible"/>
              </a:rPr>
              <a:t>=                              + 0.06</a:t>
            </a:r>
            <a:endParaRPr b="0" lang="it-IT"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14" dur="indefinite" restart="never" nodeType="tmRoot">
          <p:childTnLst>
            <p:seq>
              <p:cTn id="215" dur="indefinite" nodeType="mainSeq">
                <p:childTnLst>
                  <p:par>
                    <p:cTn id="216" fill="hold">
                      <p:stCondLst>
                        <p:cond delay="indefinite"/>
                      </p:stCondLst>
                      <p:childTnLst>
                        <p:par>
                          <p:cTn id="217" fill="hold">
                            <p:stCondLst>
                              <p:cond delay="0"/>
                            </p:stCondLst>
                            <p:childTnLst>
                              <p:par>
                                <p:cTn id="218" nodeType="clickEffect" fill="hold" presetClass="entr" presetID="1">
                                  <p:stCondLst>
                                    <p:cond delay="0"/>
                                  </p:stCondLst>
                                  <p:childTnLst>
                                    <p:set>
                                      <p:cBhvr>
                                        <p:cTn id="219" dur="1" fill="hold">
                                          <p:stCondLst>
                                            <p:cond delay="0"/>
                                          </p:stCondLst>
                                        </p:cTn>
                                        <p:tgtEl>
                                          <p:spTgt spid="201">
                                            <p:txEl>
                                              <p:pRg st="0" end="0"/>
                                            </p:txEl>
                                          </p:spTgt>
                                        </p:tgtEl>
                                        <p:attrNameLst>
                                          <p:attrName>style.visibility</p:attrName>
                                        </p:attrNameLst>
                                      </p:cBhvr>
                                      <p:to>
                                        <p:strVal val="visible"/>
                                      </p:to>
                                    </p:set>
                                  </p:childTnLst>
                                </p:cTn>
                              </p:par>
                              <p:par>
                                <p:cTn id="220" nodeType="withEffect" fill="hold" presetClass="entr" presetID="1">
                                  <p:stCondLst>
                                    <p:cond delay="0"/>
                                  </p:stCondLst>
                                  <p:childTnLst>
                                    <p:set>
                                      <p:cBhvr>
                                        <p:cTn id="221"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1"/>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Equivariante</a:t>
            </a:r>
            <a:endParaRPr b="0" lang="it-IT" sz="6000" spc="-1" strike="noStrike">
              <a:solidFill>
                <a:srgbClr val="000000"/>
              </a:solidFill>
              <a:latin typeface="Arial"/>
            </a:endParaRPr>
          </a:p>
        </p:txBody>
      </p:sp>
      <p:sp>
        <p:nvSpPr>
          <p:cNvPr id="203" name="PlaceHolder 16"/>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Un metodo si dice</a:t>
            </a:r>
            <a:r>
              <a:rPr b="1" lang="it-IT" sz="4200" spc="-1" strike="noStrike">
                <a:solidFill>
                  <a:srgbClr val="000000"/>
                </a:solidFill>
                <a:latin typeface="Atkinson Hyperlegible"/>
              </a:rPr>
              <a:t> </a:t>
            </a:r>
            <a:r>
              <a:rPr b="1" lang="it-IT" sz="4200" spc="-1" strike="noStrike">
                <a:solidFill>
                  <a:srgbClr val="3ba3ec"/>
                </a:solidFill>
                <a:latin typeface="Atkinson Hyperlegible"/>
              </a:rPr>
              <a:t>Equivariante</a:t>
            </a:r>
            <a:r>
              <a:rPr b="0" lang="it-IT" sz="4200" spc="-1" strike="noStrike">
                <a:solidFill>
                  <a:srgbClr val="000000"/>
                </a:solidFill>
                <a:latin typeface="Atkinson Hyperlegible"/>
              </a:rPr>
              <a:t> se si “comporta bene” rispetto a trasformazioni </a:t>
            </a:r>
            <a:r>
              <a:rPr b="1" lang="it-IT" sz="4200" spc="-1" strike="noStrike">
                <a:solidFill>
                  <a:srgbClr val="000000"/>
                </a:solidFill>
                <a:latin typeface="Atkinson Hyperlegible"/>
              </a:rPr>
              <a:t>geometriche</a:t>
            </a: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r>
              <a:rPr b="1" lang="it-IT" sz="7200" spc="-1" strike="noStrike">
                <a:solidFill>
                  <a:srgbClr val="ffffff"/>
                </a:solidFill>
                <a:latin typeface="Atkinson Hyperlegible"/>
              </a:rPr>
              <a:t>Cos’è l’Intelligenza Artificiale ?</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3</a:t>
            </a:r>
            <a:endParaRPr b="0" lang="it-IT" sz="3200" spc="-1" strike="noStrike">
              <a:solidFill>
                <a:srgbClr val="000000"/>
              </a:solidFill>
              <a:latin typeface="Arial"/>
            </a:endParaRPr>
          </a:p>
        </p:txBody>
      </p:sp>
      <p:pic>
        <p:nvPicPr>
          <p:cNvPr id="205" name="" descr=""/>
          <p:cNvPicPr/>
          <p:nvPr/>
        </p:nvPicPr>
        <p:blipFill>
          <a:blip r:embed="rId1"/>
          <a:stretch/>
        </p:blipFill>
        <p:spPr>
          <a:xfrm>
            <a:off x="1275120" y="1815120"/>
            <a:ext cx="3404160" cy="3404160"/>
          </a:xfrm>
          <a:prstGeom prst="rect">
            <a:avLst/>
          </a:prstGeom>
          <a:ln w="0">
            <a:noFill/>
          </a:ln>
        </p:spPr>
      </p:pic>
      <p:pic>
        <p:nvPicPr>
          <p:cNvPr id="206" name="" descr=""/>
          <p:cNvPicPr/>
          <p:nvPr/>
        </p:nvPicPr>
        <p:blipFill>
          <a:blip r:embed="rId2"/>
          <a:stretch/>
        </p:blipFill>
        <p:spPr>
          <a:xfrm>
            <a:off x="5415120" y="1815120"/>
            <a:ext cx="3404160" cy="3404160"/>
          </a:xfrm>
          <a:prstGeom prst="rect">
            <a:avLst/>
          </a:prstGeom>
          <a:ln w="0">
            <a:noFill/>
          </a:ln>
        </p:spPr>
      </p:pic>
      <p:sp>
        <p:nvSpPr>
          <p:cNvPr id="207" name=""/>
          <p:cNvSpPr/>
          <p:nvPr/>
        </p:nvSpPr>
        <p:spPr>
          <a:xfrm>
            <a:off x="127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5400" spc="-1" strike="noStrike">
                <a:solidFill>
                  <a:srgbClr val="000000"/>
                </a:solidFill>
                <a:highlight>
                  <a:srgbClr val="00a933"/>
                </a:highlight>
                <a:latin typeface="Atkinson Hyperlegible"/>
              </a:rPr>
              <a:t>Occhiali</a:t>
            </a:r>
            <a:endParaRPr b="0" lang="it-IT" sz="5400" spc="-1" strike="noStrike">
              <a:solidFill>
                <a:srgbClr val="000000"/>
              </a:solidFill>
              <a:latin typeface="Arial"/>
            </a:endParaRPr>
          </a:p>
          <a:p>
            <a:pPr algn="ctr">
              <a:lnSpc>
                <a:spcPct val="100000"/>
              </a:lnSpc>
            </a:pPr>
            <a:r>
              <a:rPr b="1" lang="it-IT" sz="5400" spc="-1" strike="noStrike">
                <a:solidFill>
                  <a:srgbClr val="000000"/>
                </a:solidFill>
                <a:highlight>
                  <a:srgbClr val="00a933"/>
                </a:highlight>
                <a:latin typeface="Atkinson Hyperlegible"/>
              </a:rPr>
              <a:t>da</a:t>
            </a:r>
            <a:endParaRPr b="0" lang="it-IT" sz="5400" spc="-1" strike="noStrike">
              <a:solidFill>
                <a:srgbClr val="000000"/>
              </a:solidFill>
              <a:latin typeface="Arial"/>
            </a:endParaRPr>
          </a:p>
          <a:p>
            <a:pPr algn="ctr">
              <a:lnSpc>
                <a:spcPct val="100000"/>
              </a:lnSpc>
            </a:pPr>
            <a:r>
              <a:rPr b="1" lang="it-IT" sz="5400" spc="-1" strike="noStrike">
                <a:solidFill>
                  <a:srgbClr val="000000"/>
                </a:solidFill>
                <a:highlight>
                  <a:srgbClr val="00a933"/>
                </a:highlight>
                <a:latin typeface="Atkinson Hyperlegible"/>
              </a:rPr>
              <a:t>Sole</a:t>
            </a:r>
            <a:endParaRPr b="0" lang="it-IT" sz="5400" spc="-1" strike="noStrike">
              <a:solidFill>
                <a:srgbClr val="000000"/>
              </a:solidFill>
              <a:latin typeface="Arial"/>
            </a:endParaRPr>
          </a:p>
        </p:txBody>
      </p:sp>
      <p:sp>
        <p:nvSpPr>
          <p:cNvPr id="208" name=""/>
          <p:cNvSpPr/>
          <p:nvPr/>
        </p:nvSpPr>
        <p:spPr>
          <a:xfrm>
            <a:off x="541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200" spc="-1" strike="noStrike">
                <a:solidFill>
                  <a:srgbClr val="000000"/>
                </a:solidFill>
                <a:highlight>
                  <a:srgbClr val="00a933"/>
                </a:highlight>
                <a:latin typeface="Atkinson Hyperlegible"/>
              </a:rPr>
              <a:t>Lente da s.– 55.05%</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00a933"/>
                </a:highlight>
                <a:latin typeface="Atkinson Hyperlegible"/>
              </a:rPr>
              <a:t>Occhiali da s. – 44.95%</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ff0000"/>
                </a:highlight>
                <a:latin typeface="Atkinson Hyperlegible"/>
              </a:rPr>
              <a:t>Cuffia da d. – 00.00%</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ff0000"/>
                </a:highlight>
                <a:latin typeface="Atkinson Hyperlegible"/>
              </a:rPr>
              <a:t>Cintura di s. – 00.00%</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ff0000"/>
                </a:highlight>
                <a:latin typeface="Atkinson Hyperlegible"/>
              </a:rPr>
              <a:t>Lente di i. – 00.00%</a:t>
            </a:r>
            <a:endParaRPr b="0" lang="it-IT"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22" dur="indefinite" restart="never" nodeType="tmRoot">
          <p:childTnLst>
            <p:seq>
              <p:cTn id="223" dur="indefinite" nodeType="mainSeq">
                <p:childTnLst>
                  <p:par>
                    <p:cTn id="224" fill="hold">
                      <p:stCondLst>
                        <p:cond delay="indefinite"/>
                      </p:stCondLst>
                      <p:childTnLst>
                        <p:par>
                          <p:cTn id="225" fill="hold">
                            <p:stCondLst>
                              <p:cond delay="0"/>
                            </p:stCondLst>
                            <p:childTnLst>
                              <p:par>
                                <p:cTn id="226" nodeType="clickEffect" fill="hold" presetClass="entr" presetID="1">
                                  <p:stCondLst>
                                    <p:cond delay="0"/>
                                  </p:stCondLst>
                                  <p:childTnLst>
                                    <p:set>
                                      <p:cBhvr>
                                        <p:cTn id="227" dur="1" fill="hold">
                                          <p:stCondLst>
                                            <p:cond delay="0"/>
                                          </p:stCondLst>
                                        </p:cTn>
                                        <p:tgtEl>
                                          <p:spTgt spid="207">
                                            <p:txEl>
                                              <p:pRg st="0" end="0"/>
                                            </p:txEl>
                                          </p:spTgt>
                                        </p:tgtEl>
                                        <p:attrNameLst>
                                          <p:attrName>style.visibility</p:attrName>
                                        </p:attrNameLst>
                                      </p:cBhvr>
                                      <p:to>
                                        <p:strVal val="visible"/>
                                      </p:to>
                                    </p:set>
                                  </p:childTnLst>
                                </p:cTn>
                              </p:par>
                              <p:par>
                                <p:cTn id="228" nodeType="withEffect" fill="hold" presetClass="entr" presetID="1">
                                  <p:stCondLst>
                                    <p:cond delay="0"/>
                                  </p:stCondLst>
                                  <p:childTnLst>
                                    <p:set>
                                      <p:cBhvr>
                                        <p:cTn id="229" dur="1" fill="hold">
                                          <p:stCondLst>
                                            <p:cond delay="0"/>
                                          </p:stCondLst>
                                        </p:cTn>
                                        <p:tgtEl>
                                          <p:spTgt spid="207">
                                            <p:txEl>
                                              <p:pRg st="1" end="1"/>
                                            </p:txEl>
                                          </p:spTgt>
                                        </p:tgtEl>
                                        <p:attrNameLst>
                                          <p:attrName>style.visibility</p:attrName>
                                        </p:attrNameLst>
                                      </p:cBhvr>
                                      <p:to>
                                        <p:strVal val="visible"/>
                                      </p:to>
                                    </p:set>
                                  </p:childTnLst>
                                </p:cTn>
                              </p:par>
                              <p:par>
                                <p:cTn id="230" nodeType="withEffect" fill="hold" presetClass="entr" presetID="1">
                                  <p:stCondLst>
                                    <p:cond delay="0"/>
                                  </p:stCondLst>
                                  <p:childTnLst>
                                    <p:set>
                                      <p:cBhvr>
                                        <p:cTn id="231"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nodeType="clickEffect" fill="hold" presetClass="entr" presetID="1">
                                  <p:stCondLst>
                                    <p:cond delay="0"/>
                                  </p:stCondLst>
                                  <p:childTnLst>
                                    <p:set>
                                      <p:cBhvr>
                                        <p:cTn id="235"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nodeType="clickEffect" fill="hold" presetClass="entr" presetID="1">
                                  <p:stCondLst>
                                    <p:cond delay="0"/>
                                  </p:stCondLst>
                                  <p:childTnLst>
                                    <p:set>
                                      <p:cBhvr>
                                        <p:cTn id="239"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1">
                                  <p:stCondLst>
                                    <p:cond delay="0"/>
                                  </p:stCondLst>
                                  <p:childTnLst>
                                    <p:set>
                                      <p:cBhvr>
                                        <p:cTn id="243" dur="1" fill="hold">
                                          <p:stCondLst>
                                            <p:cond delay="0"/>
                                          </p:stCondLst>
                                        </p:cTn>
                                        <p:tgtEl>
                                          <p:spTgt spid="208">
                                            <p:txEl>
                                              <p:pRg st="2" end="2"/>
                                            </p:txEl>
                                          </p:spTgt>
                                        </p:tgtEl>
                                        <p:attrNameLst>
                                          <p:attrName>style.visibility</p:attrName>
                                        </p:attrNameLst>
                                      </p:cBhvr>
                                      <p:to>
                                        <p:strVal val="visible"/>
                                      </p:to>
                                    </p:set>
                                  </p:childTnLst>
                                </p:cTn>
                              </p:par>
                              <p:par>
                                <p:cTn id="244" nodeType="withEffect" fill="hold" presetClass="entr" presetID="1">
                                  <p:stCondLst>
                                    <p:cond delay="0"/>
                                  </p:stCondLst>
                                  <p:childTnLst>
                                    <p:set>
                                      <p:cBhvr>
                                        <p:cTn id="245" dur="1" fill="hold">
                                          <p:stCondLst>
                                            <p:cond delay="0"/>
                                          </p:stCondLst>
                                        </p:cTn>
                                        <p:tgtEl>
                                          <p:spTgt spid="208">
                                            <p:txEl>
                                              <p:pRg st="3" end="3"/>
                                            </p:txEl>
                                          </p:spTgt>
                                        </p:tgtEl>
                                        <p:attrNameLst>
                                          <p:attrName>style.visibility</p:attrName>
                                        </p:attrNameLst>
                                      </p:cBhvr>
                                      <p:to>
                                        <p:strVal val="visible"/>
                                      </p:to>
                                    </p:set>
                                  </p:childTnLst>
                                </p:cTn>
                              </p:par>
                              <p:par>
                                <p:cTn id="246" nodeType="withEffect" fill="hold" presetClass="entr" presetID="1">
                                  <p:stCondLst>
                                    <p:cond delay="0"/>
                                  </p:stCondLst>
                                  <p:childTnLst>
                                    <p:set>
                                      <p:cBhvr>
                                        <p:cTn id="247" dur="1" fill="hold">
                                          <p:stCondLst>
                                            <p:cond delay="0"/>
                                          </p:stCondLst>
                                        </p:cTn>
                                        <p:tgtEl>
                                          <p:spTgt spid="20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4</a:t>
            </a:r>
            <a:endParaRPr b="0" lang="it-IT" sz="3200" spc="-1" strike="noStrike">
              <a:solidFill>
                <a:srgbClr val="000000"/>
              </a:solidFill>
              <a:latin typeface="Arial"/>
            </a:endParaRPr>
          </a:p>
        </p:txBody>
      </p:sp>
      <p:pic>
        <p:nvPicPr>
          <p:cNvPr id="210" name="" descr=""/>
          <p:cNvPicPr/>
          <p:nvPr/>
        </p:nvPicPr>
        <p:blipFill>
          <a:blip r:embed="rId1"/>
          <a:stretch/>
        </p:blipFill>
        <p:spPr>
          <a:xfrm>
            <a:off x="1275120" y="1815120"/>
            <a:ext cx="3404160" cy="3404160"/>
          </a:xfrm>
          <a:prstGeom prst="rect">
            <a:avLst/>
          </a:prstGeom>
          <a:ln w="0">
            <a:noFill/>
          </a:ln>
        </p:spPr>
      </p:pic>
      <p:pic>
        <p:nvPicPr>
          <p:cNvPr id="211" name="" descr=""/>
          <p:cNvPicPr/>
          <p:nvPr/>
        </p:nvPicPr>
        <p:blipFill>
          <a:blip r:embed="rId2"/>
          <a:stretch/>
        </p:blipFill>
        <p:spPr>
          <a:xfrm>
            <a:off x="5415120" y="1815120"/>
            <a:ext cx="3404160" cy="3404160"/>
          </a:xfrm>
          <a:prstGeom prst="rect">
            <a:avLst/>
          </a:prstGeom>
          <a:ln w="0">
            <a:noFill/>
          </a:ln>
        </p:spPr>
      </p:pic>
      <p:sp>
        <p:nvSpPr>
          <p:cNvPr id="212" name=""/>
          <p:cNvSpPr/>
          <p:nvPr/>
        </p:nvSpPr>
        <p:spPr>
          <a:xfrm>
            <a:off x="127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5400" spc="-1" strike="noStrike">
                <a:solidFill>
                  <a:srgbClr val="000000"/>
                </a:solidFill>
                <a:highlight>
                  <a:srgbClr val="00a933"/>
                </a:highlight>
                <a:latin typeface="Atkinson Hyperlegible"/>
              </a:rPr>
              <a:t>Occhiali</a:t>
            </a:r>
            <a:endParaRPr b="0" lang="it-IT" sz="5400" spc="-1" strike="noStrike">
              <a:solidFill>
                <a:srgbClr val="000000"/>
              </a:solidFill>
              <a:latin typeface="Arial"/>
            </a:endParaRPr>
          </a:p>
          <a:p>
            <a:pPr algn="ctr">
              <a:lnSpc>
                <a:spcPct val="100000"/>
              </a:lnSpc>
            </a:pPr>
            <a:r>
              <a:rPr b="1" lang="it-IT" sz="5400" spc="-1" strike="noStrike">
                <a:solidFill>
                  <a:srgbClr val="000000"/>
                </a:solidFill>
                <a:highlight>
                  <a:srgbClr val="00a933"/>
                </a:highlight>
                <a:latin typeface="Atkinson Hyperlegible"/>
              </a:rPr>
              <a:t>da</a:t>
            </a:r>
            <a:endParaRPr b="0" lang="it-IT" sz="5400" spc="-1" strike="noStrike">
              <a:solidFill>
                <a:srgbClr val="000000"/>
              </a:solidFill>
              <a:latin typeface="Arial"/>
            </a:endParaRPr>
          </a:p>
          <a:p>
            <a:pPr algn="ctr">
              <a:lnSpc>
                <a:spcPct val="100000"/>
              </a:lnSpc>
            </a:pPr>
            <a:r>
              <a:rPr b="1" lang="it-IT" sz="5400" spc="-1" strike="noStrike">
                <a:solidFill>
                  <a:srgbClr val="000000"/>
                </a:solidFill>
                <a:highlight>
                  <a:srgbClr val="00a933"/>
                </a:highlight>
                <a:latin typeface="Atkinson Hyperlegible"/>
              </a:rPr>
              <a:t>Sole</a:t>
            </a:r>
            <a:endParaRPr b="0" lang="it-IT" sz="5400" spc="-1" strike="noStrike">
              <a:solidFill>
                <a:srgbClr val="000000"/>
              </a:solidFill>
              <a:latin typeface="Arial"/>
            </a:endParaRPr>
          </a:p>
        </p:txBody>
      </p:sp>
      <p:sp>
        <p:nvSpPr>
          <p:cNvPr id="213" name=""/>
          <p:cNvSpPr/>
          <p:nvPr/>
        </p:nvSpPr>
        <p:spPr>
          <a:xfrm>
            <a:off x="5415120" y="1815120"/>
            <a:ext cx="3404160" cy="340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2200" spc="-1" strike="noStrike">
                <a:solidFill>
                  <a:srgbClr val="000000"/>
                </a:solidFill>
                <a:highlight>
                  <a:srgbClr val="ff0000"/>
                </a:highlight>
                <a:latin typeface="Atkinson Hyperlegible"/>
              </a:rPr>
              <a:t>Plettro– 49.02%</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ff0000"/>
                </a:highlight>
                <a:latin typeface="Atkinson Hyperlegible"/>
              </a:rPr>
              <a:t>Semaforo – 24.69%</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00a933"/>
                </a:highlight>
                <a:latin typeface="Atkinson Hyperlegible"/>
              </a:rPr>
              <a:t>Lente da s. – 11.08%</a:t>
            </a:r>
            <a:endParaRPr b="0" lang="it-IT" sz="2200" spc="-1" strike="noStrike">
              <a:solidFill>
                <a:srgbClr val="000000"/>
              </a:solidFill>
              <a:latin typeface="Arial"/>
            </a:endParaRPr>
          </a:p>
          <a:p>
            <a:pPr algn="ctr">
              <a:lnSpc>
                <a:spcPct val="100000"/>
              </a:lnSpc>
            </a:pPr>
            <a:r>
              <a:rPr b="1" lang="it-IT" sz="2200" spc="-1" strike="noStrike">
                <a:solidFill>
                  <a:srgbClr val="000000"/>
                </a:solidFill>
                <a:highlight>
                  <a:srgbClr val="00a933"/>
                </a:highlight>
                <a:latin typeface="Atkinson Hyperlegible"/>
              </a:rPr>
              <a:t>Occhiali da s. – 10.79%</a:t>
            </a:r>
            <a:endParaRPr b="0" lang="it-IT" sz="2200" spc="-1" strike="noStrike">
              <a:solidFill>
                <a:srgbClr val="000000"/>
              </a:solidFill>
              <a:latin typeface="Arial"/>
            </a:endParaRPr>
          </a:p>
          <a:p>
            <a:pPr algn="ctr">
              <a:lnSpc>
                <a:spcPct val="100000"/>
              </a:lnSpc>
            </a:pPr>
            <a:r>
              <a:rPr b="1" lang="it-IT" sz="2100" spc="-1" strike="noStrike">
                <a:solidFill>
                  <a:srgbClr val="000000"/>
                </a:solidFill>
                <a:highlight>
                  <a:srgbClr val="ff0000"/>
                </a:highlight>
                <a:latin typeface="Atkinson Hyperlegible"/>
              </a:rPr>
              <a:t>Erogatore di s. – 01.25%</a:t>
            </a:r>
            <a:endParaRPr b="0" lang="it-IT" sz="21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48" dur="indefinite" restart="never" nodeType="tmRoot">
          <p:childTnLst>
            <p:seq>
              <p:cTn id="249" dur="indefinite" nodeType="mainSeq">
                <p:childTnLst>
                  <p:par>
                    <p:cTn id="250" fill="hold">
                      <p:stCondLst>
                        <p:cond delay="indefinite"/>
                      </p:stCondLst>
                      <p:childTnLst>
                        <p:par>
                          <p:cTn id="251" fill="hold">
                            <p:stCondLst>
                              <p:cond delay="0"/>
                            </p:stCondLst>
                            <p:childTnLst>
                              <p:par>
                                <p:cTn id="252" nodeType="clickEffect" fill="hold" presetClass="entr" presetID="1">
                                  <p:stCondLst>
                                    <p:cond delay="0"/>
                                  </p:stCondLst>
                                  <p:childTnLst>
                                    <p:set>
                                      <p:cBhvr>
                                        <p:cTn id="253" dur="1" fill="hold">
                                          <p:stCondLst>
                                            <p:cond delay="0"/>
                                          </p:stCondLst>
                                        </p:cTn>
                                        <p:tgtEl>
                                          <p:spTgt spid="212">
                                            <p:txEl>
                                              <p:pRg st="0" end="0"/>
                                            </p:txEl>
                                          </p:spTgt>
                                        </p:tgtEl>
                                        <p:attrNameLst>
                                          <p:attrName>style.visibility</p:attrName>
                                        </p:attrNameLst>
                                      </p:cBhvr>
                                      <p:to>
                                        <p:strVal val="visible"/>
                                      </p:to>
                                    </p:set>
                                  </p:childTnLst>
                                </p:cTn>
                              </p:par>
                              <p:par>
                                <p:cTn id="254" nodeType="withEffect" fill="hold" presetClass="entr" presetID="1">
                                  <p:stCondLst>
                                    <p:cond delay="0"/>
                                  </p:stCondLst>
                                  <p:childTnLst>
                                    <p:set>
                                      <p:cBhvr>
                                        <p:cTn id="255" dur="1" fill="hold">
                                          <p:stCondLst>
                                            <p:cond delay="0"/>
                                          </p:stCondLst>
                                        </p:cTn>
                                        <p:tgtEl>
                                          <p:spTgt spid="212">
                                            <p:txEl>
                                              <p:pRg st="1" end="1"/>
                                            </p:txEl>
                                          </p:spTgt>
                                        </p:tgtEl>
                                        <p:attrNameLst>
                                          <p:attrName>style.visibility</p:attrName>
                                        </p:attrNameLst>
                                      </p:cBhvr>
                                      <p:to>
                                        <p:strVal val="visible"/>
                                      </p:to>
                                    </p:set>
                                  </p:childTnLst>
                                </p:cTn>
                              </p:par>
                              <p:par>
                                <p:cTn id="256" nodeType="withEffect" fill="hold" presetClass="entr" presetID="1">
                                  <p:stCondLst>
                                    <p:cond delay="0"/>
                                  </p:stCondLst>
                                  <p:childTnLst>
                                    <p:set>
                                      <p:cBhvr>
                                        <p:cTn id="257"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nodeType="clickEffect" fill="hold" presetClass="entr" presetID="1">
                                  <p:stCondLst>
                                    <p:cond delay="0"/>
                                  </p:stCondLst>
                                  <p:childTnLst>
                                    <p:set>
                                      <p:cBhvr>
                                        <p:cTn id="261"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1">
                                  <p:stCondLst>
                                    <p:cond delay="0"/>
                                  </p:stCondLst>
                                  <p:childTnLst>
                                    <p:set>
                                      <p:cBhvr>
                                        <p:cTn id="265"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1">
                                  <p:stCondLst>
                                    <p:cond delay="0"/>
                                  </p:stCondLst>
                                  <p:childTnLst>
                                    <p:set>
                                      <p:cBhvr>
                                        <p:cTn id="269" dur="1" fill="hold">
                                          <p:stCondLst>
                                            <p:cond delay="0"/>
                                          </p:stCondLst>
                                        </p:cTn>
                                        <p:tgtEl>
                                          <p:spTgt spid="213">
                                            <p:txEl>
                                              <p:pRg st="2" end="2"/>
                                            </p:txEl>
                                          </p:spTgt>
                                        </p:tgtEl>
                                        <p:attrNameLst>
                                          <p:attrName>style.visibility</p:attrName>
                                        </p:attrNameLst>
                                      </p:cBhvr>
                                      <p:to>
                                        <p:strVal val="visible"/>
                                      </p:to>
                                    </p:set>
                                  </p:childTnLst>
                                </p:cTn>
                              </p:par>
                              <p:par>
                                <p:cTn id="270" nodeType="withEffect" fill="hold" presetClass="entr" presetID="1">
                                  <p:stCondLst>
                                    <p:cond delay="0"/>
                                  </p:stCondLst>
                                  <p:childTnLst>
                                    <p:set>
                                      <p:cBhvr>
                                        <p:cTn id="271"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1">
                                  <p:stCondLst>
                                    <p:cond delay="0"/>
                                  </p:stCondLst>
                                  <p:childTnLst>
                                    <p:set>
                                      <p:cBhvr>
                                        <p:cTn id="275"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8"/>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Bias</a:t>
            </a:r>
            <a:endParaRPr b="0" lang="it-IT" sz="6000" spc="-1" strike="noStrike">
              <a:solidFill>
                <a:srgbClr val="000000"/>
              </a:solidFill>
              <a:latin typeface="Arial"/>
            </a:endParaRPr>
          </a:p>
        </p:txBody>
      </p:sp>
      <p:sp>
        <p:nvSpPr>
          <p:cNvPr id="215" name="PlaceHolder 19"/>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Preferenza o inclinazione che causa un giudizio </a:t>
            </a:r>
            <a:r>
              <a:rPr b="1" lang="it-IT" sz="4200" spc="-1" strike="noStrike">
                <a:solidFill>
                  <a:srgbClr val="000000"/>
                </a:solidFill>
                <a:latin typeface="Atkinson Hyperlegible"/>
              </a:rPr>
              <a:t>non imparziale</a:t>
            </a:r>
            <a:r>
              <a:rPr b="0" lang="it-IT" sz="4200" spc="-1" strike="noStrike">
                <a:solidFill>
                  <a:srgbClr val="000000"/>
                </a:solidFill>
                <a:latin typeface="Atkinson Hyperlegible"/>
              </a:rPr>
              <a:t>. Un’azione o una politica derivante dal </a:t>
            </a:r>
            <a:r>
              <a:rPr b="1" lang="it-IT" sz="4200" spc="-1" strike="noStrike">
                <a:solidFill>
                  <a:srgbClr val="000000"/>
                </a:solidFill>
                <a:latin typeface="Atkinson Hyperlegible"/>
              </a:rPr>
              <a:t>pregiudizio</a:t>
            </a:r>
            <a:r>
              <a:rPr b="0" lang="it-IT" sz="4200" spc="-1" strike="noStrike">
                <a:solidFill>
                  <a:srgbClr val="000000"/>
                </a:solidFill>
                <a:latin typeface="Atkinson Hyperlegible"/>
              </a:rPr>
              <a:t>. </a:t>
            </a: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17"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cucinare a casa. In primo luogo, è più economico e più sicuro del ristorante. Perché posso comprare le cose necessarie per cucinare e mi posso assicurare che siano pulite e fresche. In secondo luogo, preparare una buona cena mi aiuta ad ottenere un senso di realizzazione. Ad ogni festa di primavera, preparo sempre la cena per la mia intera famiglia, loro pensano sempre che il pasto sia delizioso e possiamo chiacchierare liberamente attorno al tavolo. Sono molto orgoglioso di questo e penso che possa migliorare il rapporto tra me e la mia famiglia.</a:t>
            </a:r>
            <a:endParaRPr b="0" lang="it-IT"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19"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preparare i pasti a casa. In primo luogo, è più economico e sicuro rispetto ad uscire a mangiare, in quanto posso acquistare gli ingredienti necessari e garantirne la pulizia e la freschezza. In secondo luogo, preparare un pasto delizioso mi dà un senso di realizzazione. Ogni festa di primavera preparo sempre la cena per la mia intera famiglia, che trova sempre il banchetto delizioso e si diverte a conversare animatamente attorno al tavolo. Sono molto orgoglioso di questo e credo che rafforzi il legame tra me e la mia famiglia.</a:t>
            </a:r>
            <a:endParaRPr b="0" lang="it-IT"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21"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cucinare a casa. In primo luogo, è più economico e più sicuro del ristorante. Perché posso comprare le cose necessarie per cucinare e mi posso assicurare che siano pulite e fresche. In secondo luogo, preparare una buona cena mi aiuta ad ottenere un senso di realizzazione. Ad ogni festa di primavera, preparo sempre la cena per la mia intera famiglia, loro pensano sempre che il pasto sia delizioso e possiamo chiacchierare liberamente attorno al tavolo. Sono molto orgoglioso di questo e penso che possa migliorare il rapporto tra me e la mia famiglia.</a:t>
            </a:r>
            <a:endParaRPr b="0" lang="it-IT" sz="2500" spc="-1" strike="noStrike">
              <a:solidFill>
                <a:srgbClr val="000000"/>
              </a:solidFill>
              <a:latin typeface="Arial"/>
            </a:endParaRPr>
          </a:p>
        </p:txBody>
      </p:sp>
      <p:sp>
        <p:nvSpPr>
          <p:cNvPr id="222" name=""/>
          <p:cNvSpPr/>
          <p:nvPr/>
        </p:nvSpPr>
        <p:spPr>
          <a:xfrm>
            <a:off x="900000" y="1470240"/>
            <a:ext cx="8459280" cy="4079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15000" spc="-1" strike="noStrike">
                <a:solidFill>
                  <a:srgbClr val="ff0000"/>
                </a:solidFill>
                <a:latin typeface="Atkinson Hyperlegible"/>
              </a:rPr>
              <a:t>99% </a:t>
            </a:r>
            <a:endParaRPr b="0" lang="it-IT" sz="15000" spc="-1" strike="noStrike">
              <a:solidFill>
                <a:srgbClr val="000000"/>
              </a:solidFill>
              <a:latin typeface="Arial"/>
            </a:endParaRPr>
          </a:p>
          <a:p>
            <a:pPr algn="ctr">
              <a:lnSpc>
                <a:spcPct val="100000"/>
              </a:lnSpc>
            </a:pPr>
            <a:r>
              <a:rPr b="1" lang="it-IT" sz="15000" spc="-1" strike="noStrike">
                <a:solidFill>
                  <a:srgbClr val="ff0000"/>
                </a:solidFill>
                <a:latin typeface="Atkinson Hyperlegible"/>
              </a:rPr>
              <a:t>IA</a:t>
            </a:r>
            <a:endParaRPr b="0" lang="it-IT" sz="15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76" dur="indefinite" restart="never" nodeType="tmRoot">
          <p:childTnLst>
            <p:seq>
              <p:cTn id="277" dur="indefinite" nodeType="mainSeq">
                <p:childTnLst>
                  <p:par>
                    <p:cTn id="278" fill="hold">
                      <p:stCondLst>
                        <p:cond delay="indefinite"/>
                      </p:stCondLst>
                      <p:childTnLst>
                        <p:par>
                          <p:cTn id="279" fill="hold">
                            <p:stCondLst>
                              <p:cond delay="0"/>
                            </p:stCondLst>
                            <p:childTnLst>
                              <p:par>
                                <p:cTn id="280" nodeType="clickEffect" fill="hold" presetClass="entr" presetID="1">
                                  <p:stCondLst>
                                    <p:cond delay="0"/>
                                  </p:stCondLst>
                                  <p:childTnLst>
                                    <p:set>
                                      <p:cBhvr>
                                        <p:cTn id="281" dur="1" fill="hold">
                                          <p:stCondLst>
                                            <p:cond delay="0"/>
                                          </p:stCondLst>
                                        </p:cTn>
                                        <p:tgtEl>
                                          <p:spTgt spid="222">
                                            <p:txEl>
                                              <p:pRg st="0" end="0"/>
                                            </p:txEl>
                                          </p:spTgt>
                                        </p:tgtEl>
                                        <p:attrNameLst>
                                          <p:attrName>style.visibility</p:attrName>
                                        </p:attrNameLst>
                                      </p:cBhvr>
                                      <p:to>
                                        <p:strVal val="visible"/>
                                      </p:to>
                                    </p:set>
                                  </p:childTnLst>
                                </p:cTn>
                              </p:par>
                              <p:par>
                                <p:cTn id="282" nodeType="withEffect" fill="hold" presetClass="entr" presetID="1">
                                  <p:stCondLst>
                                    <p:cond delay="0"/>
                                  </p:stCondLst>
                                  <p:childTnLst>
                                    <p:set>
                                      <p:cBhvr>
                                        <p:cTn id="283"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24"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preparare i pasti a casa. In primo luogo, è più economico e sicuro rispetto ad uscire a mangiare, in quanto posso acquistare gli ingredienti necessari e garantirne la pulizia e la freschezza. In secondo luogo, preparare un pasto delizioso mi dà un senso di realizzazione. Ogni festa di primavera preparo sempre la cena per la mia intera famiglia, che trova sempre il banchetto delizioso e si diverte a conversare animatamente attorno al tavolo. Sono molto orgoglioso di questo e credo che rafforzi il legame tra me e la mia famiglia.</a:t>
            </a:r>
            <a:endParaRPr b="0" lang="it-IT" sz="2500" spc="-1" strike="noStrike">
              <a:solidFill>
                <a:srgbClr val="000000"/>
              </a:solidFill>
              <a:latin typeface="Arial"/>
            </a:endParaRPr>
          </a:p>
        </p:txBody>
      </p:sp>
      <p:sp>
        <p:nvSpPr>
          <p:cNvPr id="225" name=""/>
          <p:cNvSpPr/>
          <p:nvPr/>
        </p:nvSpPr>
        <p:spPr>
          <a:xfrm>
            <a:off x="900000" y="1470240"/>
            <a:ext cx="8459280" cy="4079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15000" spc="-1" strike="noStrike">
                <a:solidFill>
                  <a:srgbClr val="ff0000"/>
                </a:solidFill>
                <a:latin typeface="Atkinson Hyperlegible"/>
              </a:rPr>
              <a:t>96% NON IA</a:t>
            </a:r>
            <a:endParaRPr b="0" lang="it-IT" sz="15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84" dur="indefinite" restart="never" nodeType="tmRoot">
          <p:childTnLst>
            <p:seq>
              <p:cTn id="285" dur="indefinite" nodeType="mainSeq">
                <p:childTnLst>
                  <p:par>
                    <p:cTn id="286" fill="hold">
                      <p:stCondLst>
                        <p:cond delay="indefinite"/>
                      </p:stCondLst>
                      <p:childTnLst>
                        <p:par>
                          <p:cTn id="287" fill="hold">
                            <p:stCondLst>
                              <p:cond delay="0"/>
                            </p:stCondLst>
                            <p:childTnLst>
                              <p:par>
                                <p:cTn id="288" nodeType="clickEffect" fill="hold" presetClass="entr" presetID="1">
                                  <p:stCondLst>
                                    <p:cond delay="0"/>
                                  </p:stCondLst>
                                  <p:childTnLst>
                                    <p:set>
                                      <p:cBhvr>
                                        <p:cTn id="289"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27"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cucinare a casa. In primo luogo, è più economico e più sicuro del ristorante. Perché posso comprare le cose necessarie per cucinare e mi posso assicurare che siano pulite e fresche. In secondo luogo, preparare una buona cena mi aiuta ad ottenere un senso di realizzazione. Ad ogni festa di primavera, preparo sempre la cena per la mia intera famiglia, loro pensano sempre che il pasto sia delizioso e possiamo chiacchierare liberamente attorno al tavolo. Sono molto orgoglioso di questo e penso che possa migliorare il rapporto tra me e la mia famiglia.</a:t>
            </a:r>
            <a:endParaRPr b="0" lang="it-IT" sz="2500" spc="-1" strike="noStrike">
              <a:solidFill>
                <a:srgbClr val="000000"/>
              </a:solidFill>
              <a:latin typeface="Arial"/>
            </a:endParaRPr>
          </a:p>
        </p:txBody>
      </p:sp>
      <p:sp>
        <p:nvSpPr>
          <p:cNvPr id="228" name=""/>
          <p:cNvSpPr/>
          <p:nvPr/>
        </p:nvSpPr>
        <p:spPr>
          <a:xfrm>
            <a:off x="900000" y="1800360"/>
            <a:ext cx="8459280" cy="341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14000" spc="-1" strike="noStrike">
                <a:solidFill>
                  <a:srgbClr val="00a933"/>
                </a:solidFill>
                <a:latin typeface="Atkinson Hyperlegible"/>
              </a:rPr>
              <a:t>Originale</a:t>
            </a:r>
            <a:endParaRPr b="0" lang="it-IT" sz="14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0" dur="indefinite" restart="never" nodeType="tmRoot">
          <p:childTnLst>
            <p:seq>
              <p:cTn id="291" dur="indefinite" nodeType="mainSeq">
                <p:childTnLst>
                  <p:par>
                    <p:cTn id="292" fill="hold">
                      <p:stCondLst>
                        <p:cond delay="indefinite"/>
                      </p:stCondLst>
                      <p:childTnLst>
                        <p:par>
                          <p:cTn id="293" fill="hold">
                            <p:stCondLst>
                              <p:cond delay="0"/>
                            </p:stCondLst>
                            <p:childTnLst>
                              <p:par>
                                <p:cTn id="294" nodeType="clickEffect" fill="hold" presetClass="entr" presetID="1">
                                  <p:stCondLst>
                                    <p:cond delay="0"/>
                                  </p:stCondLst>
                                  <p:childTnLst>
                                    <p:set>
                                      <p:cBhvr>
                                        <p:cTn id="295"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
          <p:cNvSpPr/>
          <p:nvPr/>
        </p:nvSpPr>
        <p:spPr>
          <a:xfrm>
            <a:off x="720000" y="370800"/>
            <a:ext cx="8639280" cy="1428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it-IT" sz="6000" spc="-1" strike="noStrike">
                <a:solidFill>
                  <a:srgbClr val="3ba3ec"/>
                </a:solidFill>
                <a:latin typeface="Atkinson Hyperlegible"/>
              </a:rPr>
              <a:t>Bussetani VS IA</a:t>
            </a:r>
            <a:endParaRPr b="0" lang="it-IT" sz="6000" spc="-1" strike="noStrike">
              <a:solidFill>
                <a:srgbClr val="000000"/>
              </a:solidFill>
              <a:latin typeface="Arial"/>
            </a:endParaRPr>
          </a:p>
          <a:p>
            <a:pPr algn="ctr">
              <a:lnSpc>
                <a:spcPct val="100000"/>
              </a:lnSpc>
            </a:pPr>
            <a:r>
              <a:rPr b="1" lang="it-IT" sz="3200" spc="-1" strike="noStrike">
                <a:solidFill>
                  <a:srgbClr val="3ba3ec"/>
                </a:solidFill>
                <a:latin typeface="Atkinson Hyperlegible"/>
              </a:rPr>
              <a:t>Round 5</a:t>
            </a:r>
            <a:endParaRPr b="0" lang="it-IT" sz="3200" spc="-1" strike="noStrike">
              <a:solidFill>
                <a:srgbClr val="000000"/>
              </a:solidFill>
              <a:latin typeface="Arial"/>
            </a:endParaRPr>
          </a:p>
        </p:txBody>
      </p:sp>
      <p:sp>
        <p:nvSpPr>
          <p:cNvPr id="230" name=""/>
          <p:cNvSpPr/>
          <p:nvPr/>
        </p:nvSpPr>
        <p:spPr>
          <a:xfrm>
            <a:off x="751320" y="1708920"/>
            <a:ext cx="8967960" cy="3929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Preferisco preparare i pasti a casa. In primo luogo, è più economico e sicuro rispetto ad uscire a mangiare, in quanto posso acquistare gli ingredienti necessari e garantirne la pulizia e la freschezza. In secondo luogo, preparare un pasto delizioso mi dà un senso di realizzazione. Ogni festa di primavera preparo sempre la cena per la mia intera famiglia, che trova sempre il banchetto delizioso e si diverte a conversare animatamente attorno al tavolo. Sono molto orgoglioso di questo e credo che rafforzi il legame tra me e la mia famiglia.</a:t>
            </a:r>
            <a:endParaRPr b="0" lang="it-IT" sz="2500" spc="-1" strike="noStrike">
              <a:solidFill>
                <a:srgbClr val="000000"/>
              </a:solidFill>
              <a:latin typeface="Arial"/>
            </a:endParaRPr>
          </a:p>
        </p:txBody>
      </p:sp>
      <p:sp>
        <p:nvSpPr>
          <p:cNvPr id="231" name=""/>
          <p:cNvSpPr/>
          <p:nvPr/>
        </p:nvSpPr>
        <p:spPr>
          <a:xfrm>
            <a:off x="900000" y="1800360"/>
            <a:ext cx="8459280" cy="341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14000" spc="-1" strike="noStrike">
                <a:solidFill>
                  <a:srgbClr val="00a933"/>
                </a:solidFill>
                <a:latin typeface="Atkinson Hyperlegible"/>
              </a:rPr>
              <a:t>Arricchito</a:t>
            </a:r>
            <a:endParaRPr b="0" lang="it-IT" sz="14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6" dur="indefinite" restart="never" nodeType="tmRoot">
          <p:childTnLst>
            <p:seq>
              <p:cTn id="297" dur="indefinite" nodeType="mainSeq">
                <p:childTnLst>
                  <p:par>
                    <p:cTn id="298" fill="hold">
                      <p:stCondLst>
                        <p:cond delay="indefinite"/>
                      </p:stCondLst>
                      <p:childTnLst>
                        <p:par>
                          <p:cTn id="299" fill="hold">
                            <p:stCondLst>
                              <p:cond delay="0"/>
                            </p:stCondLst>
                            <p:childTnLst>
                              <p:par>
                                <p:cTn id="300" nodeType="clickEffect" fill="hold" presetClass="entr" presetID="1">
                                  <p:stCondLst>
                                    <p:cond delay="0"/>
                                  </p:stCondLst>
                                  <p:childTnLst>
                                    <p:set>
                                      <p:cBhvr>
                                        <p:cTn id="301"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 descr=""/>
          <p:cNvPicPr/>
          <p:nvPr/>
        </p:nvPicPr>
        <p:blipFill>
          <a:blip r:embed="rId1"/>
          <a:stretch/>
        </p:blipFill>
        <p:spPr>
          <a:xfrm>
            <a:off x="1080000" y="269280"/>
            <a:ext cx="7923960" cy="5310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PlaceHolder 1"/>
          <p:cNvSpPr>
            <a:spLocks noGrp="1"/>
          </p:cNvSpPr>
          <p:nvPr>
            <p:ph type="subTitle"/>
          </p:nvPr>
        </p:nvSpPr>
        <p:spPr>
          <a:xfrm>
            <a:off x="1260000" y="1212120"/>
            <a:ext cx="7737120" cy="3285360"/>
          </a:xfrm>
          <a:prstGeom prst="rect">
            <a:avLst/>
          </a:prstGeom>
          <a:noFill/>
          <a:ln w="0">
            <a:noFill/>
          </a:ln>
        </p:spPr>
        <p:txBody>
          <a:bodyPr lIns="0" rIns="0" tIns="0" bIns="0" anchor="ctr">
            <a:noAutofit/>
          </a:bodyPr>
          <a:p>
            <a:pPr>
              <a:lnSpc>
                <a:spcPct val="100000"/>
              </a:lnSpc>
            </a:pPr>
            <a:r>
              <a:rPr b="0" lang="it-IT" sz="2400" spc="-1" strike="noStrike">
                <a:solidFill>
                  <a:srgbClr val="666666"/>
                </a:solidFill>
                <a:latin typeface="Atkinson Hyperlegible"/>
              </a:rPr>
              <a:t>Intelligenza Artificiale (IA): Disciplina che studia se e in che modo si possano riprodurre i processi mentali più complessi mediante l'uso di un computer. Tale ricerca si sviluppa secondo due percorsi complementari: da un lato </a:t>
            </a:r>
            <a:r>
              <a:rPr b="1" lang="it-IT" sz="2400" spc="-1" strike="noStrike">
                <a:solidFill>
                  <a:srgbClr val="666666"/>
                </a:solidFill>
                <a:latin typeface="Atkinson Hyperlegible"/>
              </a:rPr>
              <a:t>l'intelligenza artificiale cerca di avvicinare il funzionamento dei computer alle capacità dell'intelligenza umana</a:t>
            </a:r>
            <a:r>
              <a:rPr b="0" lang="it-IT" sz="2400" spc="-1" strike="noStrike">
                <a:solidFill>
                  <a:srgbClr val="666666"/>
                </a:solidFill>
                <a:latin typeface="Atkinson Hyperlegible"/>
              </a:rPr>
              <a:t>, dall'altro usa le simulazioni informatiche per fare ipotesi sui meccanismi utilizzati dalla mente umana.</a:t>
            </a:r>
            <a:endParaRPr b="0" lang="it-IT" sz="2400" spc="-1" strike="noStrike">
              <a:solidFill>
                <a:srgbClr val="000000"/>
              </a:solidFill>
              <a:latin typeface="Arial"/>
            </a:endParaRPr>
          </a:p>
        </p:txBody>
      </p:sp>
      <p:sp>
        <p:nvSpPr>
          <p:cNvPr id="15" name=""/>
          <p:cNvSpPr/>
          <p:nvPr/>
        </p:nvSpPr>
        <p:spPr>
          <a:xfrm>
            <a:off x="900000" y="1260000"/>
            <a:ext cx="69480" cy="3237480"/>
          </a:xfrm>
          <a:prstGeom prst="rect">
            <a:avLst/>
          </a:prstGeom>
          <a:solidFill>
            <a:srgbClr val="666666"/>
          </a:solidFill>
          <a:ln w="0">
            <a:solidFill>
              <a:srgbClr val="808080"/>
            </a:solid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a typeface="DejaVu Sans"/>
            </a:endParaRPr>
          </a:p>
        </p:txBody>
      </p:sp>
      <p:sp>
        <p:nvSpPr>
          <p:cNvPr id="16" name="PlaceHolder 5"/>
          <p:cNvSpPr/>
          <p:nvPr/>
        </p:nvSpPr>
        <p:spPr>
          <a:xfrm>
            <a:off x="1260360" y="4632120"/>
            <a:ext cx="7737120" cy="4053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1800" spc="-1" strike="noStrike">
                <a:solidFill>
                  <a:srgbClr val="666666"/>
                </a:solidFill>
                <a:latin typeface="Atkinson Hyperlegible"/>
                <a:ea typeface="DejaVu Sans"/>
              </a:rPr>
              <a:t>Enciclopedia Treccani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
          <p:cNvSpPr/>
          <p:nvPr/>
        </p:nvSpPr>
        <p:spPr>
          <a:xfrm>
            <a:off x="900000" y="54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34" name=""/>
          <p:cNvSpPr/>
          <p:nvPr/>
        </p:nvSpPr>
        <p:spPr>
          <a:xfrm>
            <a:off x="2340000" y="540000"/>
            <a:ext cx="7019280" cy="719280"/>
          </a:xfrm>
          <a:prstGeom prst="wedgeRoundRectCallout">
            <a:avLst>
              <a:gd name="adj1" fmla="val -57225"/>
              <a:gd name="adj2" fmla="val 2223"/>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Ditemi delle immagini che ritraggono una bella donna.</a:t>
            </a:r>
            <a:endParaRPr b="0" lang="it-IT" sz="1800" spc="-1" strike="noStrike">
              <a:solidFill>
                <a:srgbClr val="ffffff"/>
              </a:solidFill>
              <a:latin typeface="Arial"/>
            </a:endParaRPr>
          </a:p>
        </p:txBody>
      </p:sp>
      <p:pic>
        <p:nvPicPr>
          <p:cNvPr id="235" name="" descr=""/>
          <p:cNvPicPr/>
          <p:nvPr/>
        </p:nvPicPr>
        <p:blipFill>
          <a:blip r:embed="rId1"/>
          <a:stretch/>
        </p:blipFill>
        <p:spPr>
          <a:xfrm>
            <a:off x="1230120" y="1800000"/>
            <a:ext cx="2549160" cy="3419280"/>
          </a:xfrm>
          <a:prstGeom prst="rect">
            <a:avLst/>
          </a:prstGeom>
          <a:ln w="0">
            <a:noFill/>
          </a:ln>
        </p:spPr>
      </p:pic>
      <p:pic>
        <p:nvPicPr>
          <p:cNvPr id="236" name="" descr=""/>
          <p:cNvPicPr/>
          <p:nvPr/>
        </p:nvPicPr>
        <p:blipFill>
          <a:blip r:embed="rId2"/>
          <a:stretch/>
        </p:blipFill>
        <p:spPr>
          <a:xfrm>
            <a:off x="4032000" y="1792800"/>
            <a:ext cx="2364480" cy="3426480"/>
          </a:xfrm>
          <a:prstGeom prst="rect">
            <a:avLst/>
          </a:prstGeom>
          <a:ln w="0">
            <a:noFill/>
          </a:ln>
        </p:spPr>
      </p:pic>
      <p:pic>
        <p:nvPicPr>
          <p:cNvPr id="237" name="" descr=""/>
          <p:cNvPicPr/>
          <p:nvPr/>
        </p:nvPicPr>
        <p:blipFill>
          <a:blip r:embed="rId3"/>
          <a:stretch/>
        </p:blipFill>
        <p:spPr>
          <a:xfrm>
            <a:off x="6660000" y="1792800"/>
            <a:ext cx="2368440" cy="3426480"/>
          </a:xfrm>
          <a:prstGeom prst="rect">
            <a:avLst/>
          </a:prstGeom>
          <a:ln w="0">
            <a:noFill/>
          </a:ln>
        </p:spPr>
      </p:pic>
    </p:spTree>
  </p:cSld>
  <mc:AlternateContent>
    <mc:Choice Requires="p14">
      <p:transition spd="slow" p14:dur="2000"/>
    </mc:Choice>
    <mc:Fallback>
      <p:transition spd="slow"/>
    </mc:Fallback>
  </mc:AlternateContent>
  <p:timing>
    <p:tnLst>
      <p:par>
        <p:cTn id="302" dur="indefinite" restart="never" nodeType="tmRoot">
          <p:childTnLst>
            <p:seq>
              <p:cTn id="303" dur="indefinite" nodeType="mainSeq">
                <p:childTnLst>
                  <p:par>
                    <p:cTn id="304" fill="hold">
                      <p:stCondLst>
                        <p:cond delay="indefinite"/>
                      </p:stCondLst>
                      <p:childTnLst>
                        <p:par>
                          <p:cTn id="305" fill="hold">
                            <p:stCondLst>
                              <p:cond delay="0"/>
                            </p:stCondLst>
                            <p:childTnLst>
                              <p:par>
                                <p:cTn id="306" nodeType="clickEffect" fill="hold" presetClass="entr" presetID="1">
                                  <p:stCondLst>
                                    <p:cond delay="0"/>
                                  </p:stCondLst>
                                  <p:childTnLst>
                                    <p:set>
                                      <p:cBhvr>
                                        <p:cTn id="307" dur="1" fill="hold">
                                          <p:stCondLst>
                                            <p:cond delay="0"/>
                                          </p:stCondLst>
                                        </p:cTn>
                                        <p:tgtEl>
                                          <p:spTgt spid="235"/>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nodeType="clickEffect" fill="hold" presetClass="entr" presetID="1">
                                  <p:stCondLst>
                                    <p:cond delay="0"/>
                                  </p:stCondLst>
                                  <p:childTnLst>
                                    <p:set>
                                      <p:cBhvr>
                                        <p:cTn id="311" dur="1" fill="hold">
                                          <p:stCondLst>
                                            <p:cond delay="0"/>
                                          </p:stCondLst>
                                        </p:cTn>
                                        <p:tgtEl>
                                          <p:spTgt spid="236"/>
                                        </p:tgtEl>
                                        <p:attrNameLst>
                                          <p:attrName>style.visibility</p:attrName>
                                        </p:attrNameLst>
                                      </p:cBhvr>
                                      <p:to>
                                        <p:strVal val="visible"/>
                                      </p:to>
                                    </p:set>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1">
                                  <p:stCondLst>
                                    <p:cond delay="0"/>
                                  </p:stCondLst>
                                  <p:childTnLst>
                                    <p:set>
                                      <p:cBhvr>
                                        <p:cTn id="315"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
          <p:cNvSpPr/>
          <p:nvPr/>
        </p:nvSpPr>
        <p:spPr>
          <a:xfrm>
            <a:off x="2880000" y="540000"/>
            <a:ext cx="5399280" cy="4679280"/>
          </a:xfrm>
          <a:prstGeom prst="wedgeRoundRectCallout">
            <a:avLst>
              <a:gd name="adj1" fmla="val 53226"/>
              <a:gd name="adj2" fmla="val -32078"/>
              <a:gd name="adj3" fmla="val 16667"/>
            </a:avLst>
          </a:prstGeom>
          <a:solidFill>
            <a:srgbClr val="8d1d75">
              <a:alpha val="30000"/>
            </a:srgbClr>
          </a:solidFill>
          <a:ln w="0">
            <a:noFill/>
          </a:ln>
        </p:spPr>
        <p:style>
          <a:lnRef idx="0"/>
          <a:fillRef idx="0"/>
          <a:effectRef idx="0"/>
          <a:fontRef idx="minor"/>
        </p:style>
        <p:txBody>
          <a:bodyPr lIns="90000" rIns="90000" tIns="45000" bIns="45000" anchor="ctr">
            <a:noAutofit/>
          </a:bodyPr>
          <a:p>
            <a:pPr>
              <a:lnSpc>
                <a:spcPct val="100000"/>
              </a:lnSpc>
            </a:pPr>
            <a:endParaRPr b="0" lang="it-IT" sz="1800" spc="-1" strike="noStrike">
              <a:solidFill>
                <a:srgbClr val="ffffff"/>
              </a:solidFill>
              <a:latin typeface="Arial"/>
            </a:endParaRPr>
          </a:p>
        </p:txBody>
      </p:sp>
      <p:pic>
        <p:nvPicPr>
          <p:cNvPr id="239" name="" descr=""/>
          <p:cNvPicPr/>
          <p:nvPr/>
        </p:nvPicPr>
        <p:blipFill>
          <a:blip r:embed="rId1"/>
          <a:stretch/>
        </p:blipFill>
        <p:spPr>
          <a:xfrm>
            <a:off x="3600000" y="900000"/>
            <a:ext cx="3959280" cy="4118040"/>
          </a:xfrm>
          <a:prstGeom prst="rect">
            <a:avLst/>
          </a:prstGeom>
          <a:ln w="0">
            <a:noFill/>
          </a:ln>
        </p:spPr>
      </p:pic>
      <p:pic>
        <p:nvPicPr>
          <p:cNvPr id="240" name="" descr=""/>
          <p:cNvPicPr/>
          <p:nvPr/>
        </p:nvPicPr>
        <p:blipFill>
          <a:blip r:embed="rId2"/>
          <a:stretch/>
        </p:blipFill>
        <p:spPr>
          <a:xfrm>
            <a:off x="3420000" y="720000"/>
            <a:ext cx="3959280" cy="4118040"/>
          </a:xfrm>
          <a:prstGeom prst="rect">
            <a:avLst/>
          </a:prstGeom>
          <a:ln w="0">
            <a:noFill/>
          </a:ln>
        </p:spPr>
      </p:pic>
      <p:pic>
        <p:nvPicPr>
          <p:cNvPr id="241" name="" descr=""/>
          <p:cNvPicPr/>
          <p:nvPr/>
        </p:nvPicPr>
        <p:blipFill>
          <a:blip r:embed="rId3"/>
          <a:stretch/>
        </p:blipFill>
        <p:spPr>
          <a:xfrm>
            <a:off x="3240000" y="921240"/>
            <a:ext cx="3959280" cy="4118040"/>
          </a:xfrm>
          <a:prstGeom prst="rect">
            <a:avLst/>
          </a:prstGeom>
          <a:ln w="0">
            <a:noFill/>
          </a:ln>
        </p:spPr>
      </p:pic>
      <p:pic>
        <p:nvPicPr>
          <p:cNvPr id="242" name="" descr=""/>
          <p:cNvPicPr/>
          <p:nvPr/>
        </p:nvPicPr>
        <p:blipFill>
          <a:blip r:embed="rId4"/>
          <a:stretch/>
        </p:blipFill>
        <p:spPr>
          <a:xfrm>
            <a:off x="3960000" y="921600"/>
            <a:ext cx="3959280" cy="4118040"/>
          </a:xfrm>
          <a:prstGeom prst="rect">
            <a:avLst/>
          </a:prstGeom>
          <a:ln w="0">
            <a:noFill/>
          </a:ln>
        </p:spPr>
      </p:pic>
      <p:pic>
        <p:nvPicPr>
          <p:cNvPr id="243" name="" descr=""/>
          <p:cNvPicPr/>
          <p:nvPr/>
        </p:nvPicPr>
        <p:blipFill>
          <a:blip r:embed="rId5"/>
          <a:stretch/>
        </p:blipFill>
        <p:spPr>
          <a:xfrm>
            <a:off x="3780000" y="741240"/>
            <a:ext cx="3959280" cy="4118040"/>
          </a:xfrm>
          <a:prstGeom prst="rect">
            <a:avLst/>
          </a:prstGeom>
          <a:ln w="0">
            <a:noFill/>
          </a:ln>
        </p:spPr>
      </p:pic>
      <p:pic>
        <p:nvPicPr>
          <p:cNvPr id="244" name="" descr=""/>
          <p:cNvPicPr/>
          <p:nvPr/>
        </p:nvPicPr>
        <p:blipFill>
          <a:blip r:embed="rId6"/>
          <a:stretch/>
        </p:blipFill>
        <p:spPr>
          <a:xfrm>
            <a:off x="3060000" y="921600"/>
            <a:ext cx="3959280" cy="4118040"/>
          </a:xfrm>
          <a:prstGeom prst="rect">
            <a:avLst/>
          </a:prstGeom>
          <a:ln w="0">
            <a:noFill/>
          </a:ln>
        </p:spPr>
      </p:pic>
      <p:pic>
        <p:nvPicPr>
          <p:cNvPr id="245" name="" descr=""/>
          <p:cNvPicPr/>
          <p:nvPr/>
        </p:nvPicPr>
        <p:blipFill>
          <a:blip r:embed="rId7"/>
          <a:stretch/>
        </p:blipFill>
        <p:spPr>
          <a:xfrm>
            <a:off x="3780000" y="1080000"/>
            <a:ext cx="3959280" cy="4118040"/>
          </a:xfrm>
          <a:prstGeom prst="rect">
            <a:avLst/>
          </a:prstGeom>
          <a:ln w="0">
            <a:noFill/>
          </a:ln>
        </p:spPr>
      </p:pic>
      <p:pic>
        <p:nvPicPr>
          <p:cNvPr id="246" name="" descr=""/>
          <p:cNvPicPr/>
          <p:nvPr/>
        </p:nvPicPr>
        <p:blipFill>
          <a:blip r:embed="rId8"/>
          <a:stretch/>
        </p:blipFill>
        <p:spPr>
          <a:xfrm>
            <a:off x="3420000" y="921600"/>
            <a:ext cx="3959280" cy="4118040"/>
          </a:xfrm>
          <a:prstGeom prst="rect">
            <a:avLst/>
          </a:prstGeom>
          <a:ln w="0">
            <a:noFill/>
          </a:ln>
        </p:spPr>
      </p:pic>
      <p:sp>
        <p:nvSpPr>
          <p:cNvPr id="247" name=""/>
          <p:cNvSpPr/>
          <p:nvPr/>
        </p:nvSpPr>
        <p:spPr>
          <a:xfrm>
            <a:off x="900000" y="54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48" name=""/>
          <p:cNvSpPr/>
          <p:nvPr/>
        </p:nvSpPr>
        <p:spPr>
          <a:xfrm>
            <a:off x="720000" y="1800000"/>
            <a:ext cx="1799280" cy="3059280"/>
          </a:xfrm>
          <a:prstGeom prst="wedgeRoundRectCallout">
            <a:avLst>
              <a:gd name="adj1" fmla="val 8108"/>
              <a:gd name="adj2" fmla="val -60398"/>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Fotor generami una fotografia che ritragga una bella donna seduta in un caffè.</a:t>
            </a:r>
            <a:endParaRPr b="0" lang="it-IT" sz="1800" spc="-1" strike="noStrike">
              <a:solidFill>
                <a:srgbClr val="ffffff"/>
              </a:solidFill>
              <a:latin typeface="Arial"/>
            </a:endParaRPr>
          </a:p>
        </p:txBody>
      </p:sp>
      <p:pic>
        <p:nvPicPr>
          <p:cNvPr id="249" name="" descr=""/>
          <p:cNvPicPr/>
          <p:nvPr/>
        </p:nvPicPr>
        <p:blipFill>
          <a:blip r:embed="rId9"/>
          <a:stretch/>
        </p:blipFill>
        <p:spPr>
          <a:xfrm>
            <a:off x="8511840" y="591840"/>
            <a:ext cx="1027440" cy="1027440"/>
          </a:xfrm>
          <a:prstGeom prst="rect">
            <a:avLst/>
          </a:prstGeom>
          <a:ln w="0">
            <a:noFill/>
          </a:ln>
        </p:spPr>
      </p:pic>
    </p:spTree>
  </p:cSld>
  <mc:AlternateContent>
    <mc:Choice Requires="p14">
      <p:transition spd="slow" p14:dur="2000"/>
    </mc:Choice>
    <mc:Fallback>
      <p:transition spd="slow"/>
    </mc:Fallback>
  </mc:AlternateContent>
  <p:timing>
    <p:tnLst>
      <p:par>
        <p:cTn id="316" dur="indefinite" restart="never" nodeType="tmRoot">
          <p:childTnLst>
            <p:seq>
              <p:cTn id="317" dur="indefinite" nodeType="mainSeq">
                <p:childTnLst>
                  <p:par>
                    <p:cTn id="318" fill="hold">
                      <p:stCondLst>
                        <p:cond delay="indefinite"/>
                      </p:stCondLst>
                      <p:childTnLst>
                        <p:par>
                          <p:cTn id="319" fill="hold">
                            <p:stCondLst>
                              <p:cond delay="0"/>
                            </p:stCondLst>
                            <p:childTnLst>
                              <p:par>
                                <p:cTn id="320" nodeType="clickEffect" fill="hold" presetClass="entr" presetID="1">
                                  <p:stCondLst>
                                    <p:cond delay="0"/>
                                  </p:stCondLst>
                                  <p:childTnLst>
                                    <p:set>
                                      <p:cBhvr>
                                        <p:cTn id="321" dur="1" fill="hold">
                                          <p:stCondLst>
                                            <p:cond delay="0"/>
                                          </p:stCondLst>
                                        </p:cTn>
                                        <p:tgtEl>
                                          <p:spTgt spid="239"/>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nodeType="clickEffect" fill="hold" presetClass="entr" presetID="1">
                                  <p:stCondLst>
                                    <p:cond delay="0"/>
                                  </p:stCondLst>
                                  <p:childTnLst>
                                    <p:set>
                                      <p:cBhvr>
                                        <p:cTn id="325" dur="1" fill="hold">
                                          <p:stCondLst>
                                            <p:cond delay="0"/>
                                          </p:stCondLst>
                                        </p:cTn>
                                        <p:tgtEl>
                                          <p:spTgt spid="240"/>
                                        </p:tgtEl>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1">
                                  <p:stCondLst>
                                    <p:cond delay="0"/>
                                  </p:stCondLst>
                                  <p:childTnLst>
                                    <p:set>
                                      <p:cBhvr>
                                        <p:cTn id="329" dur="1" fill="hold">
                                          <p:stCondLst>
                                            <p:cond delay="0"/>
                                          </p:stCondLst>
                                        </p:cTn>
                                        <p:tgtEl>
                                          <p:spTgt spid="241"/>
                                        </p:tgtEl>
                                        <p:attrNameLst>
                                          <p:attrName>style.visibility</p:attrName>
                                        </p:attrNameLst>
                                      </p:cBhvr>
                                      <p:to>
                                        <p:strVal val="visible"/>
                                      </p:to>
                                    </p:set>
                                  </p:childTnLst>
                                </p:cTn>
                              </p:par>
                            </p:childTnLst>
                          </p:cTn>
                        </p:par>
                      </p:childTnLst>
                    </p:cTn>
                  </p:par>
                  <p:par>
                    <p:cTn id="330" fill="hold">
                      <p:stCondLst>
                        <p:cond delay="indefinite"/>
                      </p:stCondLst>
                      <p:childTnLst>
                        <p:par>
                          <p:cTn id="331" fill="hold">
                            <p:stCondLst>
                              <p:cond delay="0"/>
                            </p:stCondLst>
                            <p:childTnLst>
                              <p:par>
                                <p:cTn id="332" nodeType="clickEffect" fill="hold" presetClass="entr" presetID="1">
                                  <p:stCondLst>
                                    <p:cond delay="0"/>
                                  </p:stCondLst>
                                  <p:childTnLst>
                                    <p:set>
                                      <p:cBhvr>
                                        <p:cTn id="333" dur="1" fill="hold">
                                          <p:stCondLst>
                                            <p:cond delay="0"/>
                                          </p:stCondLst>
                                        </p:cTn>
                                        <p:tgtEl>
                                          <p:spTgt spid="242"/>
                                        </p:tgtEl>
                                        <p:attrNameLst>
                                          <p:attrName>style.visibility</p:attrName>
                                        </p:attrNameLst>
                                      </p:cBhvr>
                                      <p:to>
                                        <p:strVal val="visible"/>
                                      </p:to>
                                    </p:set>
                                  </p:childTnLst>
                                </p:cTn>
                              </p:par>
                            </p:childTnLst>
                          </p:cTn>
                        </p:par>
                      </p:childTnLst>
                    </p:cTn>
                  </p:par>
                  <p:par>
                    <p:cTn id="334" fill="hold">
                      <p:stCondLst>
                        <p:cond delay="indefinite"/>
                      </p:stCondLst>
                      <p:childTnLst>
                        <p:par>
                          <p:cTn id="335" fill="hold">
                            <p:stCondLst>
                              <p:cond delay="0"/>
                            </p:stCondLst>
                            <p:childTnLst>
                              <p:par>
                                <p:cTn id="336" nodeType="clickEffect" fill="hold" presetClass="entr" presetID="1">
                                  <p:stCondLst>
                                    <p:cond delay="0"/>
                                  </p:stCondLst>
                                  <p:childTnLst>
                                    <p:set>
                                      <p:cBhvr>
                                        <p:cTn id="337" dur="1" fill="hold">
                                          <p:stCondLst>
                                            <p:cond delay="0"/>
                                          </p:stCondLst>
                                        </p:cTn>
                                        <p:tgtEl>
                                          <p:spTgt spid="243"/>
                                        </p:tgtEl>
                                        <p:attrNameLst>
                                          <p:attrName>style.visibility</p:attrName>
                                        </p:attrNameLst>
                                      </p:cBhvr>
                                      <p:to>
                                        <p:strVal val="visible"/>
                                      </p:to>
                                    </p:se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
                                  <p:stCondLst>
                                    <p:cond delay="0"/>
                                  </p:stCondLst>
                                  <p:childTnLst>
                                    <p:set>
                                      <p:cBhvr>
                                        <p:cTn id="341" dur="1" fill="hold">
                                          <p:stCondLst>
                                            <p:cond delay="0"/>
                                          </p:stCondLst>
                                        </p:cTn>
                                        <p:tgtEl>
                                          <p:spTgt spid="244"/>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nodeType="clickEffect" fill="hold" presetClass="entr" presetID="1">
                                  <p:stCondLst>
                                    <p:cond delay="0"/>
                                  </p:stCondLst>
                                  <p:childTnLst>
                                    <p:set>
                                      <p:cBhvr>
                                        <p:cTn id="345" dur="1" fill="hold">
                                          <p:stCondLst>
                                            <p:cond delay="0"/>
                                          </p:stCondLst>
                                        </p:cTn>
                                        <p:tgtEl>
                                          <p:spTgt spid="245"/>
                                        </p:tgtEl>
                                        <p:attrNameLst>
                                          <p:attrName>style.visibility</p:attrName>
                                        </p:attrNameLst>
                                      </p:cBhvr>
                                      <p:to>
                                        <p:strVal val="visible"/>
                                      </p:to>
                                    </p:se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
                                  <p:stCondLst>
                                    <p:cond delay="0"/>
                                  </p:stCondLst>
                                  <p:childTnLst>
                                    <p:set>
                                      <p:cBhvr>
                                        <p:cTn id="349"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23"/>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77189"/>
                </a:solidFill>
                <a:latin typeface="Atkinson Hyperlegible"/>
              </a:rPr>
              <a:t>Disinformazione</a:t>
            </a:r>
            <a:endParaRPr b="0" lang="it-IT" sz="6000" spc="-1" strike="noStrike">
              <a:solidFill>
                <a:srgbClr val="000000"/>
              </a:solidFill>
              <a:latin typeface="Arial"/>
            </a:endParaRPr>
          </a:p>
        </p:txBody>
      </p:sp>
      <p:sp>
        <p:nvSpPr>
          <p:cNvPr id="251" name="PlaceHolder 24"/>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L’IA generativa può essere usata per generare </a:t>
            </a:r>
            <a:r>
              <a:rPr b="1" lang="it-IT" sz="4200" spc="-1" strike="noStrike">
                <a:solidFill>
                  <a:srgbClr val="000000"/>
                </a:solidFill>
                <a:latin typeface="Atkinson Hyperlegible"/>
              </a:rPr>
              <a:t>Fake News</a:t>
            </a:r>
            <a:r>
              <a:rPr b="0" lang="it-IT" sz="4200" spc="-1" strike="noStrike">
                <a:solidFill>
                  <a:srgbClr val="000000"/>
                </a:solidFill>
                <a:latin typeface="Atkinson Hyperlegible"/>
              </a:rPr>
              <a:t> e </a:t>
            </a:r>
            <a:r>
              <a:rPr b="1" lang="it-IT" sz="4200" spc="-1" strike="noStrike">
                <a:solidFill>
                  <a:srgbClr val="000000"/>
                </a:solidFill>
                <a:latin typeface="Atkinson Hyperlegible"/>
              </a:rPr>
              <a:t>Disinformazione</a:t>
            </a:r>
            <a:r>
              <a:rPr b="0" lang="it-IT" sz="4200" spc="-1" strike="noStrike">
                <a:solidFill>
                  <a:srgbClr val="000000"/>
                </a:solidFill>
                <a:latin typeface="Atkinson Hyperlegible"/>
              </a:rPr>
              <a:t>.</a:t>
            </a: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 descr=""/>
          <p:cNvPicPr/>
          <p:nvPr/>
        </p:nvPicPr>
        <p:blipFill>
          <a:blip r:embed="rId1"/>
          <a:stretch/>
        </p:blipFill>
        <p:spPr>
          <a:xfrm>
            <a:off x="761040" y="360000"/>
            <a:ext cx="4998240" cy="4998240"/>
          </a:xfrm>
          <a:prstGeom prst="rect">
            <a:avLst/>
          </a:prstGeom>
          <a:ln w="0">
            <a:noFill/>
          </a:ln>
        </p:spPr>
      </p:pic>
      <p:sp>
        <p:nvSpPr>
          <p:cNvPr id="253" name=""/>
          <p:cNvSpPr/>
          <p:nvPr/>
        </p:nvSpPr>
        <p:spPr>
          <a:xfrm>
            <a:off x="5940720" y="360000"/>
            <a:ext cx="3777840" cy="503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191"/>
              </a:spcBef>
              <a:spcAft>
                <a:spcPts val="992"/>
              </a:spcAft>
            </a:pPr>
            <a:r>
              <a:rPr b="0" lang="it-IT" sz="2400" spc="-1" strike="noStrike">
                <a:solidFill>
                  <a:srgbClr val="000000"/>
                </a:solidFill>
                <a:latin typeface="Atkinson Hyperlegible"/>
              </a:rPr>
              <a:t>Questa fotografia generata dall’IA mostra </a:t>
            </a:r>
            <a:r>
              <a:rPr b="1" lang="it-IT" sz="2400" spc="-1" strike="noStrike">
                <a:solidFill>
                  <a:srgbClr val="000000"/>
                </a:solidFill>
                <a:latin typeface="Atkinson Hyperlegible"/>
              </a:rPr>
              <a:t>Donald Trump</a:t>
            </a:r>
            <a:r>
              <a:rPr b="0" lang="it-IT" sz="2400" spc="-1" strike="noStrike">
                <a:solidFill>
                  <a:srgbClr val="000000"/>
                </a:solidFill>
                <a:latin typeface="Atkinson Hyperlegible"/>
              </a:rPr>
              <a:t> con un gruppo di giovani </a:t>
            </a:r>
            <a:r>
              <a:rPr b="1" lang="it-IT" sz="2400" spc="-1" strike="noStrike">
                <a:solidFill>
                  <a:srgbClr val="000000"/>
                </a:solidFill>
                <a:latin typeface="Atkinson Hyperlegible"/>
              </a:rPr>
              <a:t>sostenitori neri </a:t>
            </a:r>
            <a:r>
              <a:rPr b="0" lang="it-IT" sz="2400" spc="-1" strike="noStrike">
                <a:solidFill>
                  <a:srgbClr val="000000"/>
                </a:solidFill>
                <a:latin typeface="Atkinson Hyperlegible"/>
              </a:rPr>
              <a:t>a una festa di Natale ed è stata diffusa da Mark Kaye, un popolare conduttore radiofonico </a:t>
            </a:r>
            <a:r>
              <a:rPr b="1" lang="it-IT" sz="2400" spc="-1" strike="noStrike">
                <a:solidFill>
                  <a:srgbClr val="000000"/>
                </a:solidFill>
                <a:latin typeface="Atkinson Hyperlegible"/>
              </a:rPr>
              <a:t>conservatore</a:t>
            </a:r>
            <a:r>
              <a:rPr b="0" lang="it-IT" sz="2400" spc="-1" strike="noStrike">
                <a:solidFill>
                  <a:srgbClr val="000000"/>
                </a:solidFill>
                <a:latin typeface="Atkinson Hyperlegible"/>
              </a:rPr>
              <a:t> della Florida.</a:t>
            </a:r>
            <a:r>
              <a:rPr b="1" lang="it-IT" sz="2400" spc="-1" strike="noStrike">
                <a:solidFill>
                  <a:srgbClr val="000000"/>
                </a:solidFill>
                <a:latin typeface="Atkinson Hyperlegible"/>
              </a:rPr>
              <a:t> </a:t>
            </a:r>
            <a:endParaRPr b="0" lang="it-IT" sz="2400" spc="-1" strike="noStrike">
              <a:solidFill>
                <a:srgbClr val="000000"/>
              </a:solidFill>
              <a:latin typeface="Arial"/>
            </a:endParaRPr>
          </a:p>
        </p:txBody>
      </p:sp>
      <p:sp>
        <p:nvSpPr>
          <p:cNvPr id="254" name=""/>
          <p:cNvSpPr/>
          <p:nvPr/>
        </p:nvSpPr>
        <p:spPr>
          <a:xfrm>
            <a:off x="1937160" y="5028840"/>
            <a:ext cx="4182120" cy="329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ffffff"/>
                </a:solidFill>
                <a:latin typeface="Atkinson Hyperlegible"/>
              </a:rPr>
              <a:t>Foto di Mark Kaye dal New York Post</a:t>
            </a:r>
            <a:endParaRPr b="0" lang="it-IT" sz="1800" spc="-1" strike="noStrike">
              <a:solidFill>
                <a:srgbClr val="000000"/>
              </a:solidFill>
              <a:latin typeface="Arial"/>
            </a:endParaRPr>
          </a:p>
        </p:txBody>
      </p:sp>
      <p:sp>
        <p:nvSpPr>
          <p:cNvPr id="255" name=""/>
          <p:cNvSpPr/>
          <p:nvPr/>
        </p:nvSpPr>
        <p:spPr>
          <a:xfrm>
            <a:off x="1080000" y="2379600"/>
            <a:ext cx="899280" cy="1399680"/>
          </a:xfrm>
          <a:prstGeom prst="ellipse">
            <a:avLst/>
          </a:prstGeom>
          <a:noFill/>
          <a:ln w="57240">
            <a:solidFill>
              <a:srgbClr val="00a933"/>
            </a:solidFill>
            <a:round/>
          </a:ln>
        </p:spPr>
        <p:style>
          <a:lnRef idx="0"/>
          <a:fillRef idx="0"/>
          <a:effectRef idx="0"/>
          <a:fontRef idx="minor"/>
        </p:style>
        <p:txBody>
          <a:bodyPr lIns="118440" rIns="118440" tIns="73440" bIns="73440" anchor="ctr">
            <a:noAutofit/>
          </a:bodyPr>
          <a:p>
            <a:pPr>
              <a:lnSpc>
                <a:spcPct val="100000"/>
              </a:lnSpc>
            </a:pPr>
            <a:endParaRPr b="0" lang="it-IT" sz="1800" spc="-1" strike="noStrike">
              <a:solidFill>
                <a:srgbClr val="000000"/>
              </a:solidFill>
              <a:latin typeface="Arial"/>
            </a:endParaRPr>
          </a:p>
        </p:txBody>
      </p:sp>
      <p:sp>
        <p:nvSpPr>
          <p:cNvPr id="256" name=""/>
          <p:cNvSpPr/>
          <p:nvPr/>
        </p:nvSpPr>
        <p:spPr>
          <a:xfrm>
            <a:off x="4175640" y="2520000"/>
            <a:ext cx="899280" cy="899280"/>
          </a:xfrm>
          <a:prstGeom prst="ellipse">
            <a:avLst/>
          </a:prstGeom>
          <a:noFill/>
          <a:ln w="57240">
            <a:solidFill>
              <a:srgbClr val="00a933"/>
            </a:solidFill>
            <a:round/>
          </a:ln>
        </p:spPr>
        <p:style>
          <a:lnRef idx="0"/>
          <a:fillRef idx="0"/>
          <a:effectRef idx="0"/>
          <a:fontRef idx="minor"/>
        </p:style>
        <p:txBody>
          <a:bodyPr lIns="118440" rIns="118440" tIns="73440" bIns="73440" anchor="ctr">
            <a:noAutofit/>
          </a:bodyPr>
          <a:p>
            <a:pPr>
              <a:lnSpc>
                <a:spcPct val="100000"/>
              </a:lnSpc>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1">
                                  <p:stCondLst>
                                    <p:cond delay="0"/>
                                  </p:stCondLst>
                                  <p:childTnLst>
                                    <p:set>
                                      <p:cBhvr>
                                        <p:cTn id="355" dur="1" fill="hold">
                                          <p:stCondLst>
                                            <p:cond delay="0"/>
                                          </p:stCondLst>
                                        </p:cTn>
                                        <p:tgtEl>
                                          <p:spTgt spid="255"/>
                                        </p:tgtEl>
                                        <p:attrNameLst>
                                          <p:attrName>style.visibility</p:attrName>
                                        </p:attrNameLst>
                                      </p:cBhvr>
                                      <p:to>
                                        <p:strVal val="visible"/>
                                      </p:to>
                                    </p:set>
                                  </p:childTnLst>
                                </p:cTn>
                              </p:par>
                              <p:par>
                                <p:cTn id="356" nodeType="withEffect" fill="hold" presetClass="entr" presetID="1">
                                  <p:stCondLst>
                                    <p:cond delay="0"/>
                                  </p:stCondLst>
                                  <p:childTnLst>
                                    <p:set>
                                      <p:cBhvr>
                                        <p:cTn id="357"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25"/>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77189"/>
                </a:solidFill>
                <a:latin typeface="Atkinson Hyperlegible"/>
              </a:rPr>
              <a:t>Problemi Ambientali</a:t>
            </a:r>
            <a:endParaRPr b="0" lang="it-IT" sz="6000" spc="-1" strike="noStrike">
              <a:solidFill>
                <a:srgbClr val="000000"/>
              </a:solidFill>
              <a:latin typeface="Arial"/>
            </a:endParaRPr>
          </a:p>
        </p:txBody>
      </p:sp>
      <p:sp>
        <p:nvSpPr>
          <p:cNvPr id="258" name="PlaceHolder 26"/>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L’elevata </a:t>
            </a:r>
            <a:r>
              <a:rPr b="1" lang="it-IT" sz="4200" spc="-1" strike="noStrike">
                <a:solidFill>
                  <a:srgbClr val="000000"/>
                </a:solidFill>
                <a:latin typeface="Atkinson Hyperlegible"/>
              </a:rPr>
              <a:t>potenza di calcolo</a:t>
            </a:r>
            <a:r>
              <a:rPr b="0" lang="it-IT" sz="4200" spc="-1" strike="noStrike">
                <a:solidFill>
                  <a:srgbClr val="000000"/>
                </a:solidFill>
                <a:latin typeface="Atkinson Hyperlegible"/>
              </a:rPr>
              <a:t> necessaria per allenare i modelli di IA ha un elevato </a:t>
            </a:r>
            <a:r>
              <a:rPr b="1" lang="it-IT" sz="4200" spc="-1" strike="noStrike">
                <a:solidFill>
                  <a:srgbClr val="000000"/>
                </a:solidFill>
                <a:latin typeface="Atkinson Hyperlegible"/>
              </a:rPr>
              <a:t>impatto ambientale</a:t>
            </a: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 descr=""/>
          <p:cNvPicPr/>
          <p:nvPr/>
        </p:nvPicPr>
        <p:blipFill>
          <a:blip r:embed="rId1"/>
          <a:stretch/>
        </p:blipFill>
        <p:spPr>
          <a:xfrm>
            <a:off x="3600" y="353880"/>
            <a:ext cx="10079640" cy="4970520"/>
          </a:xfrm>
          <a:prstGeom prst="rect">
            <a:avLst/>
          </a:prstGeom>
          <a:ln w="0">
            <a:noFill/>
          </a:ln>
        </p:spPr>
      </p:pic>
      <p:sp>
        <p:nvSpPr>
          <p:cNvPr id="260" name="PlaceHolder 28"/>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
        <p:nvSpPr>
          <p:cNvPr id="261" name=""/>
          <p:cNvSpPr/>
          <p:nvPr/>
        </p:nvSpPr>
        <p:spPr>
          <a:xfrm>
            <a:off x="1440000" y="800640"/>
            <a:ext cx="7559280" cy="1358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it-IT" sz="2000" spc="-1" strike="noStrike">
                <a:solidFill>
                  <a:srgbClr val="000000"/>
                </a:solidFill>
                <a:latin typeface="Arial"/>
              </a:rPr>
              <a:t>Dati da “Energy and Policy Considerations for Deep Learning in NLP” su ArXiv</a:t>
            </a:r>
            <a:endParaRPr b="0" lang="it-IT" sz="2000" spc="-1" strike="noStrike">
              <a:solidFill>
                <a:srgbClr val="000000"/>
              </a:solidFill>
              <a:latin typeface="Arial"/>
            </a:endParaRPr>
          </a:p>
          <a:p>
            <a:pPr>
              <a:lnSpc>
                <a:spcPct val="100000"/>
              </a:lnSpc>
            </a:pPr>
            <a:endParaRPr b="0" lang="it-IT"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27"/>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77189"/>
                </a:solidFill>
                <a:latin typeface="Atkinson Hyperlegible"/>
              </a:rPr>
              <a:t>Problemi di Proprietà</a:t>
            </a:r>
            <a:endParaRPr b="0" lang="it-IT" sz="6000" spc="-1" strike="noStrike">
              <a:solidFill>
                <a:srgbClr val="000000"/>
              </a:solidFill>
              <a:latin typeface="Arial"/>
            </a:endParaRPr>
          </a:p>
        </p:txBody>
      </p:sp>
      <p:sp>
        <p:nvSpPr>
          <p:cNvPr id="263" name="PlaceHolder 29"/>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Spesso le IA sono </a:t>
            </a:r>
            <a:r>
              <a:rPr b="1" lang="it-IT" sz="4200" spc="-1" strike="noStrike">
                <a:solidFill>
                  <a:srgbClr val="000000"/>
                </a:solidFill>
                <a:latin typeface="Atkinson Hyperlegible"/>
              </a:rPr>
              <a:t>proprietà</a:t>
            </a:r>
            <a:r>
              <a:rPr b="0" lang="it-IT" sz="4200" spc="-1" strike="noStrike">
                <a:solidFill>
                  <a:srgbClr val="000000"/>
                </a:solidFill>
                <a:latin typeface="Atkinson Hyperlegible"/>
              </a:rPr>
              <a:t> di aziende </a:t>
            </a:r>
            <a:r>
              <a:rPr b="1" lang="it-IT" sz="4200" spc="-1" strike="noStrike">
                <a:solidFill>
                  <a:srgbClr val="000000"/>
                </a:solidFill>
                <a:latin typeface="Atkinson Hyperlegible"/>
              </a:rPr>
              <a:t>private</a:t>
            </a:r>
            <a:r>
              <a:rPr b="0" lang="it-IT" sz="4200" spc="-1" strike="noStrike">
                <a:solidFill>
                  <a:srgbClr val="000000"/>
                </a:solidFill>
                <a:latin typeface="Atkinson Hyperlegible"/>
              </a:rPr>
              <a:t> a </a:t>
            </a:r>
            <a:r>
              <a:rPr b="1" lang="it-IT" sz="4200" spc="-1" strike="noStrike">
                <a:solidFill>
                  <a:srgbClr val="000000"/>
                </a:solidFill>
                <a:latin typeface="Atkinson Hyperlegible"/>
              </a:rPr>
              <a:t>scopo di lucro</a:t>
            </a:r>
            <a:r>
              <a:rPr b="0" lang="it-IT" sz="4200" spc="-1" strike="noStrike">
                <a:solidFill>
                  <a:srgbClr val="000000"/>
                </a:solidFill>
                <a:latin typeface="Atkinson Hyperlegible"/>
              </a:rPr>
              <a:t>.</a:t>
            </a: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4" name="" descr=""/>
          <p:cNvPicPr/>
          <p:nvPr/>
        </p:nvPicPr>
        <p:blipFill>
          <a:blip r:embed="rId1"/>
          <a:stretch/>
        </p:blipFill>
        <p:spPr>
          <a:xfrm>
            <a:off x="1232640" y="1080000"/>
            <a:ext cx="3626640" cy="1079280"/>
          </a:xfrm>
          <a:prstGeom prst="rect">
            <a:avLst/>
          </a:prstGeom>
          <a:ln w="0">
            <a:noFill/>
          </a:ln>
        </p:spPr>
      </p:pic>
      <p:pic>
        <p:nvPicPr>
          <p:cNvPr id="265" name="" descr=""/>
          <p:cNvPicPr/>
          <p:nvPr/>
        </p:nvPicPr>
        <p:blipFill>
          <a:blip r:embed="rId2"/>
          <a:stretch/>
        </p:blipFill>
        <p:spPr>
          <a:xfrm>
            <a:off x="1080000" y="3420000"/>
            <a:ext cx="3077280" cy="1416240"/>
          </a:xfrm>
          <a:prstGeom prst="rect">
            <a:avLst/>
          </a:prstGeom>
          <a:ln w="0">
            <a:noFill/>
          </a:ln>
        </p:spPr>
      </p:pic>
      <p:pic>
        <p:nvPicPr>
          <p:cNvPr id="266" name="" descr=""/>
          <p:cNvPicPr/>
          <p:nvPr/>
        </p:nvPicPr>
        <p:blipFill>
          <a:blip r:embed="rId3"/>
          <a:srcRect l="20317" t="34822" r="20409" b="36170"/>
          <a:stretch/>
        </p:blipFill>
        <p:spPr>
          <a:xfrm>
            <a:off x="6120000" y="3960000"/>
            <a:ext cx="2699280" cy="879480"/>
          </a:xfrm>
          <a:prstGeom prst="rect">
            <a:avLst/>
          </a:prstGeom>
          <a:ln w="0">
            <a:noFill/>
          </a:ln>
        </p:spPr>
      </p:pic>
      <p:pic>
        <p:nvPicPr>
          <p:cNvPr id="267" name="" descr=""/>
          <p:cNvPicPr/>
          <p:nvPr/>
        </p:nvPicPr>
        <p:blipFill>
          <a:blip r:embed="rId4"/>
          <a:stretch/>
        </p:blipFill>
        <p:spPr>
          <a:xfrm>
            <a:off x="5936040" y="628200"/>
            <a:ext cx="3423240" cy="1711080"/>
          </a:xfrm>
          <a:prstGeom prst="rect">
            <a:avLst/>
          </a:prstGeom>
          <a:ln w="0">
            <a:noFill/>
          </a:ln>
        </p:spPr>
      </p:pic>
      <p:pic>
        <p:nvPicPr>
          <p:cNvPr id="268" name="" descr=""/>
          <p:cNvPicPr/>
          <p:nvPr/>
        </p:nvPicPr>
        <p:blipFill>
          <a:blip r:embed="rId5"/>
          <a:stretch/>
        </p:blipFill>
        <p:spPr>
          <a:xfrm>
            <a:off x="4680000" y="2340000"/>
            <a:ext cx="1259280" cy="1259280"/>
          </a:xfrm>
          <a:prstGeom prst="rect">
            <a:avLst/>
          </a:prstGeom>
          <a:ln w="0">
            <a:noFill/>
          </a:ln>
        </p:spPr>
      </p:pic>
      <p:pic>
        <p:nvPicPr>
          <p:cNvPr id="269" name="" descr=""/>
          <p:cNvPicPr/>
          <p:nvPr/>
        </p:nvPicPr>
        <p:blipFill>
          <a:blip r:embed="rId6"/>
          <a:srcRect l="21351" t="41175" r="21491" b="42932"/>
          <a:stretch/>
        </p:blipFill>
        <p:spPr>
          <a:xfrm>
            <a:off x="900000" y="900000"/>
            <a:ext cx="3888360" cy="1079280"/>
          </a:xfrm>
          <a:prstGeom prst="rect">
            <a:avLst/>
          </a:prstGeom>
          <a:ln w="0">
            <a:noFill/>
          </a:ln>
        </p:spPr>
      </p:pic>
      <p:pic>
        <p:nvPicPr>
          <p:cNvPr id="270" name="" descr=""/>
          <p:cNvPicPr/>
          <p:nvPr/>
        </p:nvPicPr>
        <p:blipFill>
          <a:blip r:embed="rId7"/>
          <a:stretch/>
        </p:blipFill>
        <p:spPr>
          <a:xfrm>
            <a:off x="6116040" y="821160"/>
            <a:ext cx="3063240" cy="1722960"/>
          </a:xfrm>
          <a:prstGeom prst="rect">
            <a:avLst/>
          </a:prstGeom>
          <a:ln w="0">
            <a:noFill/>
          </a:ln>
        </p:spPr>
      </p:pic>
      <p:pic>
        <p:nvPicPr>
          <p:cNvPr id="271" name="" descr=""/>
          <p:cNvPicPr/>
          <p:nvPr/>
        </p:nvPicPr>
        <p:blipFill>
          <a:blip r:embed="rId8"/>
          <a:srcRect l="5438" t="19728" r="4649" b="21204"/>
          <a:stretch/>
        </p:blipFill>
        <p:spPr>
          <a:xfrm>
            <a:off x="3420360" y="2520000"/>
            <a:ext cx="3509280" cy="899280"/>
          </a:xfrm>
          <a:prstGeom prst="rect">
            <a:avLst/>
          </a:prstGeom>
          <a:ln w="0">
            <a:noFill/>
          </a:ln>
        </p:spPr>
      </p:pic>
      <p:pic>
        <p:nvPicPr>
          <p:cNvPr id="272" name="" descr=""/>
          <p:cNvPicPr/>
          <p:nvPr/>
        </p:nvPicPr>
        <p:blipFill>
          <a:blip r:embed="rId9"/>
          <a:stretch/>
        </p:blipFill>
        <p:spPr>
          <a:xfrm>
            <a:off x="646200" y="3420000"/>
            <a:ext cx="4213080" cy="1580760"/>
          </a:xfrm>
          <a:prstGeom prst="rect">
            <a:avLst/>
          </a:prstGeom>
          <a:ln w="0">
            <a:noFill/>
          </a:ln>
        </p:spPr>
      </p:pic>
    </p:spTree>
  </p:cSld>
  <mc:AlternateContent>
    <mc:Choice Requires="p14">
      <p:transition spd="slow" p14:dur="2000"/>
    </mc:Choice>
    <mc:Fallback>
      <p:transition spd="slow"/>
    </mc:Fallback>
  </mc:AlternateContent>
  <p:timing>
    <p:tnLst>
      <p:par>
        <p:cTn id="358" dur="indefinite" restart="never" nodeType="tmRoot">
          <p:childTnLst>
            <p:seq>
              <p:cTn id="359" dur="indefinite" nodeType="mainSeq">
                <p:childTnLst>
                  <p:par>
                    <p:cTn id="360" fill="hold">
                      <p:stCondLst>
                        <p:cond delay="indefinite"/>
                      </p:stCondLst>
                      <p:childTnLst>
                        <p:par>
                          <p:cTn id="361" fill="hold">
                            <p:stCondLst>
                              <p:cond delay="0"/>
                            </p:stCondLst>
                            <p:childTnLst>
                              <p:par>
                                <p:cTn id="362" nodeType="clickEffect" fill="hold" presetClass="exit" presetID="1">
                                  <p:stCondLst>
                                    <p:cond delay="0"/>
                                  </p:stCondLst>
                                  <p:childTnLst>
                                    <p:set>
                                      <p:cBhvr>
                                        <p:cTn id="363" dur="1" fill="hold">
                                          <p:stCondLst>
                                            <p:cond delay="0"/>
                                          </p:stCondLst>
                                        </p:cTn>
                                        <p:tgtEl>
                                          <p:spTgt spid="264"/>
                                        </p:tgtEl>
                                        <p:attrNameLst>
                                          <p:attrName>style.visibility</p:attrName>
                                        </p:attrNameLst>
                                      </p:cBhvr>
                                      <p:to>
                                        <p:strVal val="hidden"/>
                                      </p:to>
                                    </p:set>
                                  </p:childTnLst>
                                </p:cTn>
                              </p:par>
                            </p:childTnLst>
                          </p:cTn>
                        </p:par>
                      </p:childTnLst>
                    </p:cTn>
                  </p:par>
                  <p:par>
                    <p:cTn id="364" fill="hold">
                      <p:stCondLst>
                        <p:cond delay="indefinite"/>
                      </p:stCondLst>
                      <p:childTnLst>
                        <p:par>
                          <p:cTn id="365" fill="hold">
                            <p:stCondLst>
                              <p:cond delay="0"/>
                            </p:stCondLst>
                            <p:childTnLst>
                              <p:par>
                                <p:cTn id="366" nodeType="clickEffect" fill="hold" presetClass="entr" presetID="1">
                                  <p:stCondLst>
                                    <p:cond delay="0"/>
                                  </p:stCondLst>
                                  <p:childTnLst>
                                    <p:set>
                                      <p:cBhvr>
                                        <p:cTn id="367" dur="1" fill="hold">
                                          <p:stCondLst>
                                            <p:cond delay="0"/>
                                          </p:stCondLst>
                                        </p:cTn>
                                        <p:tgtEl>
                                          <p:spTgt spid="269"/>
                                        </p:tgtEl>
                                        <p:attrNameLst>
                                          <p:attrName>style.visibility</p:attrName>
                                        </p:attrNameLst>
                                      </p:cBhvr>
                                      <p:to>
                                        <p:strVal val="visible"/>
                                      </p:to>
                                    </p:set>
                                  </p:childTnLst>
                                </p:cTn>
                              </p:par>
                            </p:childTnLst>
                          </p:cTn>
                        </p:par>
                      </p:childTnLst>
                    </p:cTn>
                  </p:par>
                  <p:par>
                    <p:cTn id="368" fill="hold">
                      <p:stCondLst>
                        <p:cond delay="indefinite"/>
                      </p:stCondLst>
                      <p:childTnLst>
                        <p:par>
                          <p:cTn id="369" fill="hold">
                            <p:stCondLst>
                              <p:cond delay="0"/>
                            </p:stCondLst>
                            <p:childTnLst>
                              <p:par>
                                <p:cTn id="370" nodeType="clickEffect" fill="hold" presetClass="exit" presetID="1">
                                  <p:stCondLst>
                                    <p:cond delay="0"/>
                                  </p:stCondLst>
                                  <p:childTnLst>
                                    <p:set>
                                      <p:cBhvr>
                                        <p:cTn id="371" dur="1" fill="hold">
                                          <p:stCondLst>
                                            <p:cond delay="0"/>
                                          </p:stCondLst>
                                        </p:cTn>
                                        <p:tgtEl>
                                          <p:spTgt spid="267"/>
                                        </p:tgtEl>
                                        <p:attrNameLst>
                                          <p:attrName>style.visibility</p:attrName>
                                        </p:attrNameLst>
                                      </p:cBhvr>
                                      <p:to>
                                        <p:strVal val="hidden"/>
                                      </p:to>
                                    </p:set>
                                  </p:childTnLst>
                                </p:cTn>
                              </p:par>
                            </p:childTnLst>
                          </p:cTn>
                        </p:par>
                      </p:childTnLst>
                    </p:cTn>
                  </p:par>
                  <p:par>
                    <p:cTn id="372" fill="hold">
                      <p:stCondLst>
                        <p:cond delay="indefinite"/>
                      </p:stCondLst>
                      <p:childTnLst>
                        <p:par>
                          <p:cTn id="373" fill="hold">
                            <p:stCondLst>
                              <p:cond delay="0"/>
                            </p:stCondLst>
                            <p:childTnLst>
                              <p:par>
                                <p:cTn id="374" nodeType="clickEffect" fill="hold" presetClass="entr" presetID="1">
                                  <p:stCondLst>
                                    <p:cond delay="0"/>
                                  </p:stCondLst>
                                  <p:childTnLst>
                                    <p:set>
                                      <p:cBhvr>
                                        <p:cTn id="375" dur="1" fill="hold">
                                          <p:stCondLst>
                                            <p:cond delay="0"/>
                                          </p:stCondLst>
                                        </p:cTn>
                                        <p:tgtEl>
                                          <p:spTgt spid="270"/>
                                        </p:tgtEl>
                                        <p:attrNameLst>
                                          <p:attrName>style.visibility</p:attrName>
                                        </p:attrNameLst>
                                      </p:cBhvr>
                                      <p:to>
                                        <p:strVal val="visible"/>
                                      </p:to>
                                    </p:set>
                                  </p:childTnLst>
                                </p:cTn>
                              </p:par>
                            </p:childTnLst>
                          </p:cTn>
                        </p:par>
                      </p:childTnLst>
                    </p:cTn>
                  </p:par>
                  <p:par>
                    <p:cTn id="376" fill="hold">
                      <p:stCondLst>
                        <p:cond delay="indefinite"/>
                      </p:stCondLst>
                      <p:childTnLst>
                        <p:par>
                          <p:cTn id="377" fill="hold">
                            <p:stCondLst>
                              <p:cond delay="0"/>
                            </p:stCondLst>
                            <p:childTnLst>
                              <p:par>
                                <p:cTn id="378" nodeType="clickEffect" fill="hold" presetClass="exit" presetID="1">
                                  <p:stCondLst>
                                    <p:cond delay="0"/>
                                  </p:stCondLst>
                                  <p:childTnLst>
                                    <p:set>
                                      <p:cBhvr>
                                        <p:cTn id="379" dur="1" fill="hold">
                                          <p:stCondLst>
                                            <p:cond delay="0"/>
                                          </p:stCondLst>
                                        </p:cTn>
                                        <p:tgtEl>
                                          <p:spTgt spid="268"/>
                                        </p:tgtEl>
                                        <p:attrNameLst>
                                          <p:attrName>style.visibility</p:attrName>
                                        </p:attrNameLst>
                                      </p:cBhvr>
                                      <p:to>
                                        <p:strVal val="hidden"/>
                                      </p:to>
                                    </p:set>
                                  </p:childTnLst>
                                </p:cTn>
                              </p:par>
                            </p:childTnLst>
                          </p:cTn>
                        </p:par>
                      </p:childTnLst>
                    </p:cTn>
                  </p:par>
                  <p:par>
                    <p:cTn id="380" fill="hold">
                      <p:stCondLst>
                        <p:cond delay="indefinite"/>
                      </p:stCondLst>
                      <p:childTnLst>
                        <p:par>
                          <p:cTn id="381" fill="hold">
                            <p:stCondLst>
                              <p:cond delay="0"/>
                            </p:stCondLst>
                            <p:childTnLst>
                              <p:par>
                                <p:cTn id="382" nodeType="clickEffect" fill="hold" presetClass="entr" presetID="1">
                                  <p:stCondLst>
                                    <p:cond delay="0"/>
                                  </p:stCondLst>
                                  <p:childTnLst>
                                    <p:set>
                                      <p:cBhvr>
                                        <p:cTn id="383" dur="1" fill="hold">
                                          <p:stCondLst>
                                            <p:cond delay="0"/>
                                          </p:stCondLst>
                                        </p:cTn>
                                        <p:tgtEl>
                                          <p:spTgt spid="271"/>
                                        </p:tgtEl>
                                        <p:attrNameLst>
                                          <p:attrName>style.visibility</p:attrName>
                                        </p:attrNameLst>
                                      </p:cBhvr>
                                      <p:to>
                                        <p:strVal val="visible"/>
                                      </p:to>
                                    </p:set>
                                  </p:childTnLst>
                                </p:cTn>
                              </p:par>
                            </p:childTnLst>
                          </p:cTn>
                        </p:par>
                      </p:childTnLst>
                    </p:cTn>
                  </p:par>
                  <p:par>
                    <p:cTn id="384" fill="hold">
                      <p:stCondLst>
                        <p:cond delay="indefinite"/>
                      </p:stCondLst>
                      <p:childTnLst>
                        <p:par>
                          <p:cTn id="385" fill="hold">
                            <p:stCondLst>
                              <p:cond delay="0"/>
                            </p:stCondLst>
                            <p:childTnLst>
                              <p:par>
                                <p:cTn id="386" nodeType="clickEffect" fill="hold" presetClass="exit" presetID="1">
                                  <p:stCondLst>
                                    <p:cond delay="0"/>
                                  </p:stCondLst>
                                  <p:childTnLst>
                                    <p:set>
                                      <p:cBhvr>
                                        <p:cTn id="387" dur="1" fill="hold">
                                          <p:stCondLst>
                                            <p:cond delay="0"/>
                                          </p:stCondLst>
                                        </p:cTn>
                                        <p:tgtEl>
                                          <p:spTgt spid="265"/>
                                        </p:tgtEl>
                                        <p:attrNameLst>
                                          <p:attrName>style.visibility</p:attrName>
                                        </p:attrNameLst>
                                      </p:cBhvr>
                                      <p:to>
                                        <p:strVal val="hidden"/>
                                      </p:to>
                                    </p:set>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1">
                                  <p:stCondLst>
                                    <p:cond delay="0"/>
                                  </p:stCondLst>
                                  <p:childTnLst>
                                    <p:set>
                                      <p:cBhvr>
                                        <p:cTn id="391"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31"/>
          <p:cNvSpPr/>
          <p:nvPr/>
        </p:nvSpPr>
        <p:spPr>
          <a:xfrm>
            <a:off x="540000" y="360000"/>
            <a:ext cx="899928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77189"/>
                </a:solidFill>
                <a:latin typeface="Atkinson Hyperlegible"/>
              </a:rPr>
              <a:t>Problemi Giuridici</a:t>
            </a:r>
            <a:endParaRPr b="0" lang="it-IT" sz="6000" spc="-1" strike="noStrike">
              <a:solidFill>
                <a:srgbClr val="000000"/>
              </a:solidFill>
              <a:latin typeface="Arial"/>
            </a:endParaRPr>
          </a:p>
        </p:txBody>
      </p:sp>
      <p:sp>
        <p:nvSpPr>
          <p:cNvPr id="274" name=""/>
          <p:cNvSpPr/>
          <p:nvPr/>
        </p:nvSpPr>
        <p:spPr>
          <a:xfrm>
            <a:off x="721440" y="162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75" name=""/>
          <p:cNvSpPr/>
          <p:nvPr/>
        </p:nvSpPr>
        <p:spPr>
          <a:xfrm>
            <a:off x="2160000" y="1620000"/>
            <a:ext cx="7019280" cy="719280"/>
          </a:xfrm>
          <a:prstGeom prst="wedgeRoundRectCallout">
            <a:avLst>
              <a:gd name="adj1" fmla="val -58125"/>
              <a:gd name="adj2" fmla="val -2379"/>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Ciao ChatGPT per favore aiutami a scrivere l’incipit per un romanzo fantasy di successo.</a:t>
            </a:r>
            <a:endParaRPr b="0" lang="it-IT" sz="1800" spc="-1" strike="noStrike">
              <a:solidFill>
                <a:srgbClr val="ffffff"/>
              </a:solidFill>
              <a:latin typeface="Arial"/>
            </a:endParaRPr>
          </a:p>
        </p:txBody>
      </p:sp>
      <p:sp>
        <p:nvSpPr>
          <p:cNvPr id="276" name=""/>
          <p:cNvSpPr/>
          <p:nvPr/>
        </p:nvSpPr>
        <p:spPr>
          <a:xfrm>
            <a:off x="720000" y="2700000"/>
            <a:ext cx="6839280" cy="2517840"/>
          </a:xfrm>
          <a:prstGeom prst="wedgeRoundRectCallout">
            <a:avLst>
              <a:gd name="adj1" fmla="val 58333"/>
              <a:gd name="adj2" fmla="val 10087"/>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spcBef>
                <a:spcPts val="1191"/>
              </a:spcBef>
              <a:spcAft>
                <a:spcPts val="992"/>
              </a:spcAft>
            </a:pPr>
            <a:r>
              <a:rPr b="0" lang="it-IT" sz="1800" spc="-1" strike="noStrike">
                <a:solidFill>
                  <a:srgbClr val="000000"/>
                </a:solidFill>
                <a:latin typeface="Atkinson Hyperlegible"/>
              </a:rPr>
              <a:t>“</a:t>
            </a:r>
            <a:r>
              <a:rPr b="0" lang="it-IT" sz="1800" spc="-1" strike="noStrike">
                <a:solidFill>
                  <a:srgbClr val="000000"/>
                </a:solidFill>
                <a:latin typeface="Atkinson Hyperlegible"/>
              </a:rPr>
              <a:t>Quando il signor Bilbo Baggins di Casa Baggins annunziò che avrebbe presto festeggiato il suo centoundicesimo compleanno con una festa oltremodo fastosa, i commenti e i fermenti a Hobbiton si sprecarono.”</a:t>
            </a:r>
            <a:endParaRPr b="0" lang="it-IT" sz="1800" spc="-1" strike="noStrike">
              <a:solidFill>
                <a:srgbClr val="ffffff"/>
              </a:solidFill>
              <a:latin typeface="Arial"/>
            </a:endParaRPr>
          </a:p>
        </p:txBody>
      </p:sp>
      <p:pic>
        <p:nvPicPr>
          <p:cNvPr id="277" name="" descr=""/>
          <p:cNvPicPr/>
          <p:nvPr/>
        </p:nvPicPr>
        <p:blipFill>
          <a:blip r:embed="rId1"/>
          <a:stretch/>
        </p:blipFill>
        <p:spPr>
          <a:xfrm>
            <a:off x="8280000" y="3780000"/>
            <a:ext cx="853920" cy="853920"/>
          </a:xfrm>
          <a:prstGeom prst="rect">
            <a:avLst/>
          </a:prstGeom>
          <a:ln w="0">
            <a:noFill/>
          </a:ln>
        </p:spPr>
      </p:pic>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32"/>
          <p:cNvSpPr/>
          <p:nvPr/>
        </p:nvSpPr>
        <p:spPr>
          <a:xfrm>
            <a:off x="540000" y="360000"/>
            <a:ext cx="899928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f77189"/>
                </a:solidFill>
                <a:latin typeface="Atkinson Hyperlegible"/>
              </a:rPr>
              <a:t>So di non sapere...</a:t>
            </a:r>
            <a:endParaRPr b="0" lang="it-IT" sz="6000" spc="-1" strike="noStrike">
              <a:solidFill>
                <a:srgbClr val="000000"/>
              </a:solidFill>
              <a:latin typeface="Arial"/>
            </a:endParaRPr>
          </a:p>
        </p:txBody>
      </p:sp>
      <p:sp>
        <p:nvSpPr>
          <p:cNvPr id="279" name=""/>
          <p:cNvSpPr/>
          <p:nvPr/>
        </p:nvSpPr>
        <p:spPr>
          <a:xfrm>
            <a:off x="720000" y="1260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80" name=""/>
          <p:cNvSpPr/>
          <p:nvPr/>
        </p:nvSpPr>
        <p:spPr>
          <a:xfrm>
            <a:off x="2160000" y="1438560"/>
            <a:ext cx="5939280" cy="719280"/>
          </a:xfrm>
          <a:prstGeom prst="wedgeRoundRectCallout">
            <a:avLst>
              <a:gd name="adj1" fmla="val -57957"/>
              <a:gd name="adj2" fmla="val -29310"/>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ChatGPT quale autore di un testo sulla programmazione ha scritto “Don’t flip the bozo bit” ?</a:t>
            </a:r>
            <a:endParaRPr b="0" lang="it-IT" sz="1800" spc="-1" strike="noStrike">
              <a:solidFill>
                <a:srgbClr val="ffffff"/>
              </a:solidFill>
              <a:latin typeface="Arial"/>
            </a:endParaRPr>
          </a:p>
        </p:txBody>
      </p:sp>
      <p:sp>
        <p:nvSpPr>
          <p:cNvPr id="281" name=""/>
          <p:cNvSpPr/>
          <p:nvPr/>
        </p:nvSpPr>
        <p:spPr>
          <a:xfrm>
            <a:off x="1980000" y="2338560"/>
            <a:ext cx="5579280" cy="899280"/>
          </a:xfrm>
          <a:prstGeom prst="wedgeRoundRectCallout">
            <a:avLst>
              <a:gd name="adj1" fmla="val 61960"/>
              <a:gd name="adj2" fmla="val -419"/>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ea typeface="Noto Sans CJK SC"/>
              </a:rPr>
              <a:t>La frase “Don’t flip the bozo bit” è spesso attribuita al testo sulla programmazione “The Pragmatic Programmer” di Andrew Hunt e David Thomas.</a:t>
            </a:r>
            <a:endParaRPr b="0" lang="it-IT" sz="1800" spc="-1" strike="noStrike">
              <a:solidFill>
                <a:srgbClr val="ffffff"/>
              </a:solidFill>
              <a:latin typeface="Arial"/>
            </a:endParaRPr>
          </a:p>
        </p:txBody>
      </p:sp>
      <p:pic>
        <p:nvPicPr>
          <p:cNvPr id="282" name="" descr=""/>
          <p:cNvPicPr/>
          <p:nvPr/>
        </p:nvPicPr>
        <p:blipFill>
          <a:blip r:embed="rId1"/>
          <a:stretch/>
        </p:blipFill>
        <p:spPr>
          <a:xfrm>
            <a:off x="8280000" y="2383920"/>
            <a:ext cx="853920" cy="853920"/>
          </a:xfrm>
          <a:prstGeom prst="rect">
            <a:avLst/>
          </a:prstGeom>
          <a:ln w="0">
            <a:noFill/>
          </a:ln>
        </p:spPr>
      </p:pic>
      <p:sp>
        <p:nvSpPr>
          <p:cNvPr id="283" name=""/>
          <p:cNvSpPr/>
          <p:nvPr/>
        </p:nvSpPr>
        <p:spPr>
          <a:xfrm>
            <a:off x="766800" y="331200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84" name=""/>
          <p:cNvSpPr/>
          <p:nvPr/>
        </p:nvSpPr>
        <p:spPr>
          <a:xfrm>
            <a:off x="2114640" y="3418560"/>
            <a:ext cx="5984640" cy="360720"/>
          </a:xfrm>
          <a:prstGeom prst="wedgeRoundRectCallout">
            <a:avLst>
              <a:gd name="adj1" fmla="val -58125"/>
              <a:gd name="adj2" fmla="val -2379"/>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Sei sicuro ?</a:t>
            </a:r>
            <a:endParaRPr b="0" lang="it-IT" sz="1800" spc="-1" strike="noStrike">
              <a:solidFill>
                <a:srgbClr val="ffffff"/>
              </a:solidFill>
              <a:latin typeface="Arial"/>
            </a:endParaRPr>
          </a:p>
        </p:txBody>
      </p:sp>
      <p:sp>
        <p:nvSpPr>
          <p:cNvPr id="285" name=""/>
          <p:cNvSpPr/>
          <p:nvPr/>
        </p:nvSpPr>
        <p:spPr>
          <a:xfrm>
            <a:off x="1980000" y="3960000"/>
            <a:ext cx="5533920" cy="1257840"/>
          </a:xfrm>
          <a:prstGeom prst="wedgeRoundRectCallout">
            <a:avLst>
              <a:gd name="adj1" fmla="val 62390"/>
              <a:gd name="adj2" fmla="val -10737"/>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ea typeface="Noto Sans CJK SC"/>
              </a:rPr>
              <a:t>Mi scuso per la confusione, mi correggo: la frase “Don’t flip the bozo bit” è in realtà attribuita al testo “Peopleware: Productive Projects and Teams” di Tom DeMarco e Timothy Lister […].</a:t>
            </a:r>
            <a:endParaRPr b="0" lang="it-IT" sz="1800" spc="-1" strike="noStrike">
              <a:solidFill>
                <a:srgbClr val="ffffff"/>
              </a:solidFill>
              <a:latin typeface="Arial"/>
            </a:endParaRPr>
          </a:p>
        </p:txBody>
      </p:sp>
      <p:pic>
        <p:nvPicPr>
          <p:cNvPr id="286" name="" descr=""/>
          <p:cNvPicPr/>
          <p:nvPr/>
        </p:nvPicPr>
        <p:blipFill>
          <a:blip r:embed="rId2"/>
          <a:stretch/>
        </p:blipFill>
        <p:spPr>
          <a:xfrm>
            <a:off x="8234640" y="4183920"/>
            <a:ext cx="853920" cy="853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900000" y="900000"/>
            <a:ext cx="8277480" cy="4137480"/>
          </a:xfrm>
          <a:prstGeom prst="roundRect">
            <a:avLst>
              <a:gd name="adj" fmla="val 16667"/>
            </a:avLst>
          </a:prstGeom>
          <a:solidFill>
            <a:srgbClr val="3ba3ec">
              <a:alpha val="30000"/>
            </a:srgbClr>
          </a:solidFill>
          <a:ln w="0">
            <a:noFill/>
          </a:ln>
        </p:spPr>
        <p:style>
          <a:lnRef idx="0"/>
          <a:fillRef idx="0"/>
          <a:effectRef idx="0"/>
          <a:fontRef idx="minor"/>
        </p:style>
        <p:txBody>
          <a:bodyPr lIns="90000" rIns="90000" tIns="45000" bIns="45000" anchor="t">
            <a:noAutofit/>
          </a:bodyPr>
          <a:p>
            <a:pPr>
              <a:lnSpc>
                <a:spcPct val="100000"/>
              </a:lnSpc>
            </a:pPr>
            <a:endParaRPr b="0" lang="it-IT" sz="1800" spc="-1" strike="noStrike">
              <a:solidFill>
                <a:srgbClr val="ffffff"/>
              </a:solidFill>
              <a:latin typeface="Arial"/>
            </a:endParaRPr>
          </a:p>
        </p:txBody>
      </p:sp>
      <p:sp>
        <p:nvSpPr>
          <p:cNvPr id="18" name=""/>
          <p:cNvSpPr/>
          <p:nvPr/>
        </p:nvSpPr>
        <p:spPr>
          <a:xfrm rot="15600">
            <a:off x="1431720" y="2156760"/>
            <a:ext cx="3417480" cy="2445120"/>
          </a:xfrm>
          <a:prstGeom prst="roundRect">
            <a:avLst>
              <a:gd name="adj" fmla="val 16667"/>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4200" spc="-1" strike="noStrike">
                <a:solidFill>
                  <a:srgbClr val="ffffff"/>
                </a:solidFill>
                <a:latin typeface="Arial"/>
              </a:rPr>
              <a:t>IA</a:t>
            </a:r>
            <a:endParaRPr b="0" lang="it-IT" sz="4200" spc="-1" strike="noStrike">
              <a:solidFill>
                <a:srgbClr val="ffffff"/>
              </a:solidFill>
              <a:latin typeface="Arial"/>
            </a:endParaRPr>
          </a:p>
          <a:p>
            <a:pPr algn="ctr">
              <a:lnSpc>
                <a:spcPct val="100000"/>
              </a:lnSpc>
            </a:pPr>
            <a:r>
              <a:rPr b="1" lang="it-IT" sz="4200" spc="-1" strike="noStrike">
                <a:solidFill>
                  <a:srgbClr val="ffffff"/>
                </a:solidFill>
                <a:latin typeface="Arial"/>
              </a:rPr>
              <a:t>Debole</a:t>
            </a:r>
            <a:endParaRPr b="0" lang="it-IT" sz="4200" spc="-1" strike="noStrike">
              <a:solidFill>
                <a:srgbClr val="ffffff"/>
              </a:solidFill>
              <a:latin typeface="Arial"/>
            </a:endParaRPr>
          </a:p>
        </p:txBody>
      </p:sp>
      <p:sp>
        <p:nvSpPr>
          <p:cNvPr id="19" name=""/>
          <p:cNvSpPr/>
          <p:nvPr/>
        </p:nvSpPr>
        <p:spPr>
          <a:xfrm>
            <a:off x="5220000" y="2160000"/>
            <a:ext cx="3417480" cy="2452680"/>
          </a:xfrm>
          <a:prstGeom prst="roundRect">
            <a:avLst>
              <a:gd name="adj" fmla="val 16667"/>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4200" spc="-1" strike="noStrike">
                <a:solidFill>
                  <a:srgbClr val="ffffff"/>
                </a:solidFill>
                <a:latin typeface="Arial"/>
              </a:rPr>
              <a:t>IA</a:t>
            </a:r>
            <a:endParaRPr b="0" lang="it-IT" sz="4200" spc="-1" strike="noStrike">
              <a:solidFill>
                <a:srgbClr val="ffffff"/>
              </a:solidFill>
              <a:latin typeface="Arial"/>
            </a:endParaRPr>
          </a:p>
          <a:p>
            <a:pPr algn="ctr">
              <a:lnSpc>
                <a:spcPct val="100000"/>
              </a:lnSpc>
            </a:pPr>
            <a:r>
              <a:rPr b="1" lang="it-IT" sz="4200" spc="-1" strike="noStrike">
                <a:solidFill>
                  <a:srgbClr val="ffffff"/>
                </a:solidFill>
                <a:latin typeface="Arial"/>
              </a:rPr>
              <a:t>Forte</a:t>
            </a:r>
            <a:endParaRPr b="0" lang="it-IT" sz="4200" spc="-1" strike="noStrike">
              <a:solidFill>
                <a:srgbClr val="ffffff"/>
              </a:solidFill>
              <a:latin typeface="Arial"/>
            </a:endParaRPr>
          </a:p>
        </p:txBody>
      </p:sp>
      <p:sp>
        <p:nvSpPr>
          <p:cNvPr id="20" name=""/>
          <p:cNvSpPr/>
          <p:nvPr/>
        </p:nvSpPr>
        <p:spPr>
          <a:xfrm rot="15600">
            <a:off x="1431000" y="1265400"/>
            <a:ext cx="3417480" cy="1069560"/>
          </a:xfrm>
          <a:prstGeom prst="roundRect">
            <a:avLst>
              <a:gd name="adj" fmla="val 16667"/>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4000" spc="-1" strike="noStrike">
                <a:solidFill>
                  <a:srgbClr val="ffffff"/>
                </a:solidFill>
                <a:latin typeface="Arial"/>
              </a:rPr>
              <a:t>IA Debole</a:t>
            </a:r>
            <a:endParaRPr b="0" lang="it-IT" sz="4000" spc="-1" strike="noStrike">
              <a:solidFill>
                <a:srgbClr val="ffffff"/>
              </a:solidFill>
              <a:latin typeface="Arial"/>
            </a:endParaRPr>
          </a:p>
        </p:txBody>
      </p:sp>
      <p:sp>
        <p:nvSpPr>
          <p:cNvPr id="21" name=""/>
          <p:cNvSpPr/>
          <p:nvPr/>
        </p:nvSpPr>
        <p:spPr>
          <a:xfrm rot="15600">
            <a:off x="5222520" y="1265400"/>
            <a:ext cx="3417480" cy="1069560"/>
          </a:xfrm>
          <a:prstGeom prst="roundRect">
            <a:avLst>
              <a:gd name="adj" fmla="val 16667"/>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4000" spc="-1" strike="noStrike">
                <a:solidFill>
                  <a:srgbClr val="ffffff"/>
                </a:solidFill>
                <a:latin typeface="Arial"/>
              </a:rPr>
              <a:t>IA Forte</a:t>
            </a:r>
            <a:endParaRPr b="0" lang="it-IT" sz="4000" spc="-1" strike="noStrike">
              <a:solidFill>
                <a:srgbClr val="ffffff"/>
              </a:solidFill>
              <a:latin typeface="Arial"/>
            </a:endParaRPr>
          </a:p>
        </p:txBody>
      </p:sp>
      <p:sp>
        <p:nvSpPr>
          <p:cNvPr id="22" name=""/>
          <p:cNvSpPr/>
          <p:nvPr/>
        </p:nvSpPr>
        <p:spPr>
          <a:xfrm>
            <a:off x="1428480" y="2520000"/>
            <a:ext cx="3428640" cy="2136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200" spc="-1" strike="noStrike">
                <a:solidFill>
                  <a:srgbClr val="000000"/>
                </a:solidFill>
                <a:latin typeface="Atkinson Hyperlegible"/>
              </a:rPr>
              <a:t>L'IA debole si concentra </a:t>
            </a:r>
            <a:r>
              <a:rPr b="1" lang="it-IT" sz="2200" spc="-1" strike="noStrike">
                <a:solidFill>
                  <a:srgbClr val="000000"/>
                </a:solidFill>
                <a:latin typeface="Atkinson Hyperlegible"/>
              </a:rPr>
              <a:t>sull’imitare</a:t>
            </a:r>
            <a:r>
              <a:rPr b="0" lang="it-IT" sz="2200" spc="-1" strike="noStrike">
                <a:solidFill>
                  <a:srgbClr val="000000"/>
                </a:solidFill>
                <a:latin typeface="Atkinson Hyperlegible"/>
              </a:rPr>
              <a:t> azioni base degli essere umani, come ricordare e percepire le cose e risolvere problemi.</a:t>
            </a:r>
            <a:endParaRPr b="0" lang="it-IT" sz="2200" spc="-1" strike="noStrike">
              <a:solidFill>
                <a:srgbClr val="000000"/>
              </a:solidFill>
              <a:latin typeface="Arial"/>
            </a:endParaRPr>
          </a:p>
        </p:txBody>
      </p:sp>
      <p:sp>
        <p:nvSpPr>
          <p:cNvPr id="23" name=""/>
          <p:cNvSpPr/>
          <p:nvPr/>
        </p:nvSpPr>
        <p:spPr>
          <a:xfrm>
            <a:off x="5220000" y="2475720"/>
            <a:ext cx="3417840" cy="272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200" spc="-1" strike="noStrike">
                <a:solidFill>
                  <a:srgbClr val="000000"/>
                </a:solidFill>
                <a:latin typeface="Atkinson Hyperlegible"/>
              </a:rPr>
              <a:t>L'IA forte pensa ed impara </a:t>
            </a:r>
            <a:r>
              <a:rPr b="1" lang="it-IT" sz="2200" spc="-1" strike="noStrike">
                <a:solidFill>
                  <a:srgbClr val="000000"/>
                </a:solidFill>
                <a:latin typeface="Atkinson Hyperlegible"/>
              </a:rPr>
              <a:t>da sola</a:t>
            </a:r>
            <a:r>
              <a:rPr b="0" lang="it-IT" sz="2200" spc="-1" strike="noStrike">
                <a:solidFill>
                  <a:srgbClr val="000000"/>
                </a:solidFill>
                <a:latin typeface="Atkinson Hyperlegible"/>
              </a:rPr>
              <a:t>, mostrando caratteristiche tipicamente umane: ragionamento,  pianificazione e creatività.</a:t>
            </a:r>
            <a:endParaRPr b="0" lang="it-IT"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path" presetID="64">
                                  <p:stCondLst>
                                    <p:cond delay="0"/>
                                  </p:stCondLst>
                                  <p:childTnLst>
                                    <p:animMotion origin="layout" path="M 0 0 L 0 -0.3331 E">
                                      <p:cBhvr>
                                        <p:cTn id="42" dur="1000" fill="hold"/>
                                        <p:tgtEl>
                                          <p:spTgt spid="18"/>
                                        </p:tgtEl>
                                      </p:cBhvr>
                                    </p:animMotion>
                                  </p:childTnLst>
                                </p:cTn>
                              </p:par>
                            </p:childTnLst>
                          </p:cTn>
                        </p:par>
                        <p:par>
                          <p:cTn id="43" fill="hold">
                            <p:stCondLst>
                              <p:cond delay="1000"/>
                            </p:stCondLst>
                            <p:childTnLst>
                              <p:par>
                                <p:cTn id="44" nodeType="afterEffect" fill="hold" presetClass="exit" presetID="1">
                                  <p:stCondLst>
                                    <p:cond delay="0"/>
                                  </p:stCondLst>
                                  <p:childTnLst>
                                    <p:set>
                                      <p:cBhvr>
                                        <p:cTn id="45" fill="hold">
                                          <p:stCondLst>
                                            <p:cond delay="0"/>
                                          </p:stCondLst>
                                        </p:cTn>
                                        <p:tgtEl>
                                          <p:spTgt spid="18"/>
                                        </p:tgtEl>
                                        <p:attrNameLst>
                                          <p:attrName>style.visibility</p:attrName>
                                        </p:attrNameLst>
                                      </p:cBhvr>
                                      <p:to>
                                        <p:strVal val="hidden"/>
                                      </p:to>
                                    </p:set>
                                  </p:childTnLst>
                                </p:cTn>
                              </p:par>
                              <p:par>
                                <p:cTn id="46" nodeType="withEffect" fill="hold" presetClass="entr" presetID="1">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1">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fill="hold" presetClass="path" presetID="64">
                                  <p:stCondLst>
                                    <p:cond delay="0"/>
                                  </p:stCondLst>
                                  <p:childTnLst>
                                    <p:animMotion origin="layout" path="M 0 0 L 0 -0.3331 E">
                                      <p:cBhvr>
                                        <p:cTn id="55" dur="1000" fill="hold"/>
                                        <p:tgtEl>
                                          <p:spTgt spid="19"/>
                                        </p:tgtEl>
                                      </p:cBhvr>
                                    </p:animMotion>
                                  </p:childTnLst>
                                </p:cTn>
                              </p:par>
                            </p:childTnLst>
                          </p:cTn>
                        </p:par>
                        <p:par>
                          <p:cTn id="56" fill="hold">
                            <p:stCondLst>
                              <p:cond delay="1000"/>
                            </p:stCondLst>
                            <p:childTnLst>
                              <p:par>
                                <p:cTn id="57" nodeType="afterEffect" fill="hold" presetClass="exit" presetID="1">
                                  <p:stCondLst>
                                    <p:cond delay="0"/>
                                  </p:stCondLst>
                                  <p:childTnLst>
                                    <p:set>
                                      <p:cBhvr>
                                        <p:cTn id="58" fill="hold">
                                          <p:stCondLst>
                                            <p:cond delay="0"/>
                                          </p:stCondLst>
                                        </p:cTn>
                                        <p:tgtEl>
                                          <p:spTgt spid="19"/>
                                        </p:tgtEl>
                                        <p:attrNameLst>
                                          <p:attrName>style.visibility</p:attrName>
                                        </p:attrNameLst>
                                      </p:cBhvr>
                                      <p:to>
                                        <p:strVal val="hidden"/>
                                      </p:to>
                                    </p:set>
                                  </p:childTnLst>
                                </p:cTn>
                              </p:par>
                              <p:par>
                                <p:cTn id="59" nodeType="withEffect" fill="hold" presetClass="entr" presetID="1">
                                  <p:stCondLst>
                                    <p:cond delay="0"/>
                                  </p:stCondLst>
                                  <p:childTnLst>
                                    <p:set>
                                      <p:cBhvr>
                                        <p:cTn id="60"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mph" presetID="1" presetSubtype="2">
                                  <p:stCondLst>
                                    <p:cond delay="0"/>
                                  </p:stCondLst>
                                  <p:childTnLst>
                                    <p:animClr clrSpc="rgb">
                                      <p:cBhvr>
                                        <p:cTn id="68" dur="1000" fill="hold"/>
                                        <p:tgtEl>
                                          <p:spTgt spid="21"/>
                                        </p:tgtEl>
                                        <p:attrNameLst>
                                          <p:attrName>fillcolor</p:attrName>
                                        </p:attrNameLst>
                                      </p:cBhvr>
                                      <p:to>
                                        <a:srgbClr val="666666"/>
                                      </p:to>
                                    </p:animClr>
                                    <p:set>
                                      <p:cBhvr>
                                        <p:cTn id="69" dur="1000" fill="hold"/>
                                        <p:tgtEl>
                                          <p:spTgt spid="21"/>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
          <p:cNvSpPr/>
          <p:nvPr/>
        </p:nvSpPr>
        <p:spPr>
          <a:xfrm>
            <a:off x="812160" y="61344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88" name=""/>
          <p:cNvSpPr/>
          <p:nvPr/>
        </p:nvSpPr>
        <p:spPr>
          <a:xfrm>
            <a:off x="2160000" y="720000"/>
            <a:ext cx="5984640" cy="360720"/>
          </a:xfrm>
          <a:prstGeom prst="wedgeRoundRectCallout">
            <a:avLst>
              <a:gd name="adj1" fmla="val -58125"/>
              <a:gd name="adj2" fmla="val -2379"/>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Sei sicuro ?</a:t>
            </a:r>
            <a:endParaRPr b="0" lang="it-IT" sz="1800" spc="-1" strike="noStrike">
              <a:solidFill>
                <a:srgbClr val="ffffff"/>
              </a:solidFill>
              <a:latin typeface="Arial"/>
            </a:endParaRPr>
          </a:p>
        </p:txBody>
      </p:sp>
      <p:sp>
        <p:nvSpPr>
          <p:cNvPr id="289" name=""/>
          <p:cNvSpPr/>
          <p:nvPr/>
        </p:nvSpPr>
        <p:spPr>
          <a:xfrm>
            <a:off x="2025360" y="1261440"/>
            <a:ext cx="5533920" cy="1257840"/>
          </a:xfrm>
          <a:prstGeom prst="wedgeRoundRectCallout">
            <a:avLst>
              <a:gd name="adj1" fmla="val 62390"/>
              <a:gd name="adj2" fmla="val -10737"/>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ea typeface="Noto Sans CJK SC"/>
              </a:rPr>
              <a:t>Mi scuso per la confusione, mi correggo: la frase “Don’t flip the bozo bit” è in realtà attribuita al testo “Peopleware: Productive Projects and Teams” di Tom DeMarco e Timothy Lister […].</a:t>
            </a:r>
            <a:endParaRPr b="0" lang="it-IT" sz="1800" spc="-1" strike="noStrike">
              <a:solidFill>
                <a:srgbClr val="ffffff"/>
              </a:solidFill>
              <a:latin typeface="Arial"/>
            </a:endParaRPr>
          </a:p>
        </p:txBody>
      </p:sp>
      <p:pic>
        <p:nvPicPr>
          <p:cNvPr id="290" name="" descr=""/>
          <p:cNvPicPr/>
          <p:nvPr/>
        </p:nvPicPr>
        <p:blipFill>
          <a:blip r:embed="rId1"/>
          <a:stretch/>
        </p:blipFill>
        <p:spPr>
          <a:xfrm>
            <a:off x="8280000" y="1485360"/>
            <a:ext cx="853920" cy="853920"/>
          </a:xfrm>
          <a:prstGeom prst="rect">
            <a:avLst/>
          </a:prstGeom>
          <a:ln w="0">
            <a:noFill/>
          </a:ln>
        </p:spPr>
      </p:pic>
      <p:sp>
        <p:nvSpPr>
          <p:cNvPr id="291" name=""/>
          <p:cNvSpPr/>
          <p:nvPr/>
        </p:nvSpPr>
        <p:spPr>
          <a:xfrm>
            <a:off x="677520" y="2593440"/>
            <a:ext cx="897840" cy="897840"/>
          </a:xfrm>
          <a:prstGeom prst="ellipse">
            <a:avLst/>
          </a:prstGeom>
          <a:solidFill>
            <a:srgbClr val="3ba3ec"/>
          </a:solidFill>
          <a:ln w="0">
            <a:noFill/>
          </a:ln>
        </p:spPr>
        <p:style>
          <a:lnRef idx="0"/>
          <a:fillRef idx="0"/>
          <a:effectRef idx="0"/>
          <a:fontRef idx="minor"/>
        </p:style>
        <p:txBody>
          <a:bodyPr lIns="90000" rIns="90000" tIns="45000" bIns="45000" anchor="ctr">
            <a:noAutofit/>
          </a:bodyPr>
          <a:p>
            <a:pPr algn="ctr">
              <a:lnSpc>
                <a:spcPct val="100000"/>
              </a:lnSpc>
            </a:pPr>
            <a:r>
              <a:rPr b="1" lang="it-IT" sz="2800" spc="-1" strike="noStrike">
                <a:solidFill>
                  <a:srgbClr val="ffffff"/>
                </a:solidFill>
                <a:latin typeface="Atkinson Hyperlegible"/>
              </a:rPr>
              <a:t>IO</a:t>
            </a:r>
            <a:endParaRPr b="0" lang="it-IT" sz="2800" spc="-1" strike="noStrike">
              <a:solidFill>
                <a:srgbClr val="ffffff"/>
              </a:solidFill>
              <a:latin typeface="Arial"/>
            </a:endParaRPr>
          </a:p>
        </p:txBody>
      </p:sp>
      <p:sp>
        <p:nvSpPr>
          <p:cNvPr id="292" name=""/>
          <p:cNvSpPr/>
          <p:nvPr/>
        </p:nvSpPr>
        <p:spPr>
          <a:xfrm>
            <a:off x="2025360" y="2700000"/>
            <a:ext cx="5984640" cy="360720"/>
          </a:xfrm>
          <a:prstGeom prst="wedgeRoundRectCallout">
            <a:avLst>
              <a:gd name="adj1" fmla="val -58125"/>
              <a:gd name="adj2" fmla="val -2379"/>
              <a:gd name="adj3" fmla="val 16667"/>
            </a:avLst>
          </a:prstGeom>
          <a:solidFill>
            <a:srgbClr val="3ba3ec">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rPr>
              <a:t>Sei proprio sicuro ?</a:t>
            </a:r>
            <a:endParaRPr b="0" lang="it-IT" sz="1800" spc="-1" strike="noStrike">
              <a:solidFill>
                <a:srgbClr val="ffffff"/>
              </a:solidFill>
              <a:latin typeface="Arial"/>
            </a:endParaRPr>
          </a:p>
        </p:txBody>
      </p:sp>
      <p:sp>
        <p:nvSpPr>
          <p:cNvPr id="293" name=""/>
          <p:cNvSpPr/>
          <p:nvPr/>
        </p:nvSpPr>
        <p:spPr>
          <a:xfrm>
            <a:off x="1890720" y="3241440"/>
            <a:ext cx="5533920" cy="1977840"/>
          </a:xfrm>
          <a:prstGeom prst="wedgeRoundRectCallout">
            <a:avLst>
              <a:gd name="adj1" fmla="val 62390"/>
              <a:gd name="adj2" fmla="val -10737"/>
              <a:gd name="adj3" fmla="val 16667"/>
            </a:avLst>
          </a:prstGeom>
          <a:solidFill>
            <a:srgbClr val="00a933">
              <a:alpha val="30000"/>
            </a:srgbClr>
          </a:solidFill>
          <a:ln w="0">
            <a:noFill/>
          </a:ln>
        </p:spPr>
        <p:style>
          <a:lnRef idx="0"/>
          <a:fillRef idx="0"/>
          <a:effectRef idx="0"/>
          <a:fontRef idx="minor"/>
        </p:style>
        <p:txBody>
          <a:bodyPr lIns="90000" rIns="90000" tIns="45000" bIns="45000" anchor="ctr">
            <a:noAutofit/>
          </a:bodyPr>
          <a:p>
            <a:pPr algn="ctr">
              <a:lnSpc>
                <a:spcPct val="100000"/>
              </a:lnSpc>
            </a:pPr>
            <a:r>
              <a:rPr b="0" lang="it-IT" sz="1800" spc="-1" strike="noStrike">
                <a:solidFill>
                  <a:srgbClr val="000000"/>
                </a:solidFill>
                <a:latin typeface="Atkinson Hyperlegible"/>
                <a:ea typeface="Noto Sans CJK SC"/>
              </a:rPr>
              <a:t>Apprezzo la tua pazienza. Ho sbagliato nelle riposte precedenti. Mi scuso per la confusione. La frase “Don’t flip the bozo bit” è infatti associata a “The Pragmatic Programmer” di Dave Thomas e Andy Hunt […].</a:t>
            </a:r>
            <a:endParaRPr b="0" lang="it-IT" sz="1800" spc="-1" strike="noStrike">
              <a:solidFill>
                <a:srgbClr val="ffffff"/>
              </a:solidFill>
              <a:latin typeface="Arial"/>
            </a:endParaRPr>
          </a:p>
        </p:txBody>
      </p:sp>
      <p:pic>
        <p:nvPicPr>
          <p:cNvPr id="294" name="" descr=""/>
          <p:cNvPicPr/>
          <p:nvPr/>
        </p:nvPicPr>
        <p:blipFill>
          <a:blip r:embed="rId2"/>
          <a:stretch/>
        </p:blipFill>
        <p:spPr>
          <a:xfrm>
            <a:off x="8145360" y="3465360"/>
            <a:ext cx="853920" cy="853920"/>
          </a:xfrm>
          <a:prstGeom prst="rect">
            <a:avLst/>
          </a:prstGeom>
          <a:ln w="0">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295"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r>
              <a:rPr b="1" lang="it-IT" sz="7200" spc="-1" strike="noStrike">
                <a:solidFill>
                  <a:srgbClr val="ffffff"/>
                </a:solidFill>
                <a:latin typeface="Atkinson Hyperlegible"/>
              </a:rPr>
              <a:t>La matematica in</a:t>
            </a:r>
            <a:endParaRPr b="0" lang="it-IT" sz="7200" spc="-1" strike="noStrike">
              <a:solidFill>
                <a:srgbClr val="ffffff"/>
              </a:solidFill>
              <a:latin typeface="Arial"/>
            </a:endParaRPr>
          </a:p>
          <a:p>
            <a:pPr>
              <a:lnSpc>
                <a:spcPct val="100000"/>
              </a:lnSpc>
            </a:pPr>
            <a:r>
              <a:rPr b="1" lang="it-IT" sz="7200" spc="-1" strike="noStrike">
                <a:solidFill>
                  <a:srgbClr val="ffffff"/>
                </a:solidFill>
                <a:latin typeface="Atkinson Hyperlegible"/>
              </a:rPr>
              <a:t>soccorso</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20"/>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La matematica in soccorso #1</a:t>
            </a:r>
            <a:endParaRPr b="0" lang="it-IT" sz="6000" spc="-1" strike="noStrike">
              <a:solidFill>
                <a:srgbClr val="000000"/>
              </a:solidFill>
              <a:latin typeface="Arial"/>
            </a:endParaRPr>
          </a:p>
        </p:txBody>
      </p:sp>
      <p:pic>
        <p:nvPicPr>
          <p:cNvPr id="297" name="" descr=""/>
          <p:cNvPicPr/>
          <p:nvPr/>
        </p:nvPicPr>
        <p:blipFill>
          <a:blip r:embed="rId1">
            <a:extLst>
              <a:ext uri="{96DAC541-7B7A-43D3-8B79-37D633B846F1}">
                <asvg:svgBlip xmlns:asvg="http://schemas.microsoft.com/office/drawing/2016/SVG/main" r:embed="rId2"/>
              </a:ext>
            </a:extLst>
          </a:blip>
          <a:stretch/>
        </p:blipFill>
        <p:spPr>
          <a:xfrm>
            <a:off x="720000" y="3240000"/>
            <a:ext cx="8697960" cy="835560"/>
          </a:xfrm>
          <a:prstGeom prst="rect">
            <a:avLst/>
          </a:prstGeom>
          <a:ln w="0">
            <a:noFill/>
          </a:ln>
        </p:spPr>
      </p:pic>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33"/>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La matematica in soccorso #2</a:t>
            </a:r>
            <a:endParaRPr b="0" lang="it-IT" sz="6000" spc="-1" strike="noStrike">
              <a:solidFill>
                <a:srgbClr val="000000"/>
              </a:solidFill>
              <a:latin typeface="Arial"/>
            </a:endParaRPr>
          </a:p>
        </p:txBody>
      </p:sp>
      <p:pic>
        <p:nvPicPr>
          <p:cNvPr id="299" name="" descr=""/>
          <p:cNvPicPr/>
          <p:nvPr/>
        </p:nvPicPr>
        <p:blipFill>
          <a:blip r:embed="rId1">
            <a:extLst>
              <a:ext uri="{96DAC541-7B7A-43D3-8B79-37D633B846F1}">
                <asvg:svgBlip xmlns:asvg="http://schemas.microsoft.com/office/drawing/2016/SVG/main" r:embed="rId2"/>
              </a:ext>
            </a:extLst>
          </a:blip>
          <a:stretch/>
        </p:blipFill>
        <p:spPr>
          <a:xfrm>
            <a:off x="720000" y="3240000"/>
            <a:ext cx="8697960" cy="835560"/>
          </a:xfrm>
          <a:prstGeom prst="rect">
            <a:avLst/>
          </a:prstGeom>
          <a:ln w="0">
            <a:noFill/>
          </a:ln>
        </p:spPr>
      </p:pic>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21"/>
          <p:cNvSpPr/>
          <p:nvPr/>
        </p:nvSpPr>
        <p:spPr>
          <a:xfrm>
            <a:off x="900000" y="8539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La matematica in soccorso #3</a:t>
            </a:r>
            <a:endParaRPr b="0" lang="it-IT" sz="6000" spc="-1" strike="noStrike">
              <a:solidFill>
                <a:srgbClr val="000000"/>
              </a:solidFill>
              <a:latin typeface="Arial"/>
            </a:endParaRPr>
          </a:p>
        </p:txBody>
      </p:sp>
      <p:pic>
        <p:nvPicPr>
          <p:cNvPr id="301" name="" descr=""/>
          <p:cNvPicPr/>
          <p:nvPr/>
        </p:nvPicPr>
        <p:blipFill>
          <a:blip r:embed="rId1">
            <a:extLst>
              <a:ext uri="{96DAC541-7B7A-43D3-8B79-37D633B846F1}">
                <asvg:svgBlip xmlns:asvg="http://schemas.microsoft.com/office/drawing/2016/SVG/main" r:embed="rId2"/>
              </a:ext>
            </a:extLst>
          </a:blip>
          <a:stretch/>
        </p:blipFill>
        <p:spPr>
          <a:xfrm>
            <a:off x="720000" y="3240000"/>
            <a:ext cx="8697960" cy="835560"/>
          </a:xfrm>
          <a:prstGeom prst="rect">
            <a:avLst/>
          </a:prstGeom>
          <a:ln w="0">
            <a:noFill/>
          </a:ln>
        </p:spPr>
      </p:pic>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302"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nSpc>
                <a:spcPct val="100000"/>
              </a:lnSpc>
            </a:pPr>
            <a:r>
              <a:rPr b="1" lang="it-IT" sz="7200" spc="-1" strike="noStrike">
                <a:solidFill>
                  <a:srgbClr val="ffffff"/>
                </a:solidFill>
                <a:latin typeface="Atkinson Hyperlegible"/>
              </a:rPr>
              <a:t>L’AI ACT</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35"/>
          <p:cNvSpPr/>
          <p:nvPr/>
        </p:nvSpPr>
        <p:spPr>
          <a:xfrm>
            <a:off x="900000" y="49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AI Act</a:t>
            </a:r>
            <a:endParaRPr b="0" lang="it-IT" sz="6000" spc="-1" strike="noStrike">
              <a:solidFill>
                <a:srgbClr val="000000"/>
              </a:solidFill>
              <a:latin typeface="Arial"/>
            </a:endParaRPr>
          </a:p>
        </p:txBody>
      </p:sp>
      <p:sp>
        <p:nvSpPr>
          <p:cNvPr id="304" name="PlaceHolder 36"/>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L’AI Act è la prima legislazione </a:t>
            </a:r>
            <a:r>
              <a:rPr b="1" lang="it-IT" sz="4200" spc="-1" strike="noStrike">
                <a:solidFill>
                  <a:srgbClr val="000000"/>
                </a:solidFill>
                <a:latin typeface="Atkinson Hyperlegible"/>
              </a:rPr>
              <a:t>onnicomprensiva</a:t>
            </a:r>
            <a:r>
              <a:rPr b="0" lang="it-IT" sz="4200" spc="-1" strike="noStrike">
                <a:solidFill>
                  <a:srgbClr val="000000"/>
                </a:solidFill>
                <a:latin typeface="Atkinson Hyperlegible"/>
              </a:rPr>
              <a:t> sull’IA a livello mondiale, approvata a grande maggioranza dal </a:t>
            </a:r>
            <a:r>
              <a:rPr b="1" lang="it-IT" sz="4200" spc="-1" strike="noStrike">
                <a:solidFill>
                  <a:srgbClr val="000000"/>
                </a:solidFill>
                <a:latin typeface="Atkinson Hyperlegible"/>
              </a:rPr>
              <a:t>Parlamento Europeo</a:t>
            </a:r>
            <a:r>
              <a:rPr b="0" lang="it-IT" sz="4200" spc="-1" strike="noStrike">
                <a:solidFill>
                  <a:srgbClr val="000000"/>
                </a:solidFill>
                <a:latin typeface="Atkinson Hyperlegible"/>
              </a:rPr>
              <a:t> il 13 Marzo 2024.</a:t>
            </a:r>
            <a:endParaRPr b="0" lang="it-IT" sz="42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37"/>
          <p:cNvSpPr/>
          <p:nvPr/>
        </p:nvSpPr>
        <p:spPr>
          <a:xfrm>
            <a:off x="900000" y="49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Lst>
            </a:pPr>
            <a:r>
              <a:rPr b="1" lang="it-IT" sz="6000" spc="-1" strike="noStrike">
                <a:solidFill>
                  <a:srgbClr val="3ba3ec"/>
                </a:solidFill>
                <a:latin typeface="Atkinson Hyperlegible"/>
              </a:rPr>
              <a:t>AI Act</a:t>
            </a:r>
            <a:endParaRPr b="0" lang="it-IT" sz="6000" spc="-1" strike="noStrike">
              <a:solidFill>
                <a:srgbClr val="000000"/>
              </a:solidFill>
              <a:latin typeface="Arial"/>
            </a:endParaRPr>
          </a:p>
        </p:txBody>
      </p:sp>
      <p:sp>
        <p:nvSpPr>
          <p:cNvPr id="306" name="PlaceHolder 38"/>
          <p:cNvSpPr/>
          <p:nvPr/>
        </p:nvSpPr>
        <p:spPr>
          <a:xfrm>
            <a:off x="900000" y="2835720"/>
            <a:ext cx="8097120" cy="943560"/>
          </a:xfrm>
          <a:prstGeom prst="rect">
            <a:avLst/>
          </a:prstGeom>
          <a:noFill/>
          <a:ln w="0">
            <a:noFill/>
          </a:ln>
        </p:spPr>
        <p:style>
          <a:lnRef idx="0"/>
          <a:fillRef idx="0"/>
          <a:effectRef idx="0"/>
          <a:fontRef idx="minor"/>
        </p:style>
        <p:txBody>
          <a:bodyPr lIns="0" rIns="0" tIns="0" bIns="0" anchor="ctr">
            <a:noAutofit/>
          </a:bodyPr>
          <a:p>
            <a:pPr algn="ctr">
              <a:lnSpc>
                <a:spcPct val="100000"/>
              </a:lnSpc>
              <a:spcBef>
                <a:spcPts val="1191"/>
              </a:spcBef>
              <a:spcAft>
                <a:spcPts val="992"/>
              </a:spcAft>
              <a:tabLst>
                <a:tab algn="l" pos="0"/>
              </a:tabLst>
            </a:pPr>
            <a:endParaRPr b="0" lang="it-IT" sz="3600" spc="-1" strike="noStrike">
              <a:solidFill>
                <a:srgbClr val="000000"/>
              </a:solidFill>
              <a:latin typeface="Arial"/>
            </a:endParaRPr>
          </a:p>
          <a:p>
            <a:pPr algn="ctr">
              <a:lnSpc>
                <a:spcPct val="100000"/>
              </a:lnSpc>
              <a:spcBef>
                <a:spcPts val="1191"/>
              </a:spcBef>
              <a:spcAft>
                <a:spcPts val="992"/>
              </a:spcAft>
              <a:tabLst>
                <a:tab algn="l" pos="0"/>
              </a:tabLst>
            </a:pPr>
            <a:r>
              <a:rPr b="0" lang="it-IT" sz="3600" spc="-1" strike="noStrike">
                <a:solidFill>
                  <a:srgbClr val="000000"/>
                </a:solidFill>
                <a:latin typeface="Atkinson Hyperlegible"/>
              </a:rPr>
              <a:t>La legge si applicherà a </a:t>
            </a:r>
            <a:r>
              <a:rPr b="1" lang="it-IT" sz="3600" spc="-1" strike="noStrike">
                <a:solidFill>
                  <a:srgbClr val="000000"/>
                </a:solidFill>
                <a:latin typeface="Atkinson Hyperlegible"/>
              </a:rPr>
              <a:t>tutti i soggetti</a:t>
            </a:r>
            <a:r>
              <a:rPr b="0" lang="it-IT" sz="3600" spc="-1" strike="noStrike">
                <a:solidFill>
                  <a:srgbClr val="000000"/>
                </a:solidFill>
                <a:latin typeface="Atkinson Hyperlegible"/>
              </a:rPr>
              <a:t>, pubblici e privati, </a:t>
            </a:r>
            <a:r>
              <a:rPr b="1" lang="it-IT" sz="3600" spc="-1" strike="noStrike">
                <a:solidFill>
                  <a:srgbClr val="000000"/>
                </a:solidFill>
                <a:latin typeface="Atkinson Hyperlegible"/>
              </a:rPr>
              <a:t>all’interno e all’esterno</a:t>
            </a:r>
            <a:r>
              <a:rPr b="0" lang="it-IT" sz="3600" spc="-1" strike="noStrike">
                <a:solidFill>
                  <a:srgbClr val="000000"/>
                </a:solidFill>
                <a:latin typeface="Atkinson Hyperlegible"/>
              </a:rPr>
              <a:t> dell’Unione, che producono strumenti di IA destinati al </a:t>
            </a:r>
            <a:r>
              <a:rPr b="1" lang="it-IT" sz="3600" spc="-1" strike="noStrike">
                <a:solidFill>
                  <a:srgbClr val="000000"/>
                </a:solidFill>
                <a:latin typeface="Atkinson Hyperlegible"/>
              </a:rPr>
              <a:t>mercato europeo</a:t>
            </a:r>
            <a:r>
              <a:rPr b="0" lang="it-IT" sz="3600" spc="-1" strike="noStrike">
                <a:solidFill>
                  <a:srgbClr val="000000"/>
                </a:solidFill>
                <a:latin typeface="Atkinson Hyperlegible"/>
              </a:rPr>
              <a:t> o il cui uso riguardi persone </a:t>
            </a:r>
            <a:r>
              <a:rPr b="1" lang="it-IT" sz="3600" spc="-1" strike="noStrike">
                <a:solidFill>
                  <a:srgbClr val="000000"/>
                </a:solidFill>
                <a:latin typeface="Atkinson Hyperlegible"/>
              </a:rPr>
              <a:t>situate</a:t>
            </a:r>
            <a:r>
              <a:rPr b="0" lang="it-IT" sz="3600" spc="-1" strike="noStrike">
                <a:solidFill>
                  <a:srgbClr val="000000"/>
                </a:solidFill>
                <a:latin typeface="Atkinson Hyperlegible"/>
              </a:rPr>
              <a:t> nell’Unione.</a:t>
            </a:r>
            <a:endParaRPr b="0" lang="it-IT" sz="3600" spc="-1" strike="noStrike">
              <a:solidFill>
                <a:srgbClr val="000000"/>
              </a:solidFill>
              <a:latin typeface="Arial"/>
            </a:endParaRPr>
          </a:p>
          <a:p>
            <a:pPr algn="ctr">
              <a:lnSpc>
                <a:spcPct val="100000"/>
              </a:lnSpc>
              <a:spcBef>
                <a:spcPts val="1191"/>
              </a:spcBef>
              <a:spcAft>
                <a:spcPts val="992"/>
              </a:spcAft>
              <a:tabLst>
                <a:tab algn="l" pos="0"/>
              </a:tabLst>
            </a:pPr>
            <a:r>
              <a:rPr b="0" lang="it-IT" sz="4200" spc="-1" strike="noStrike">
                <a:solidFill>
                  <a:srgbClr val="000000"/>
                </a:solidFill>
                <a:latin typeface="Atkinson Hyperlegible"/>
              </a:rPr>
              <a:t> </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
          <p:cNvSpPr/>
          <p:nvPr/>
        </p:nvSpPr>
        <p:spPr>
          <a:xfrm flipH="1">
            <a:off x="6046200" y="720000"/>
            <a:ext cx="1319040" cy="1027800"/>
          </a:xfrm>
          <a:prstGeom prst="trapezoid">
            <a:avLst>
              <a:gd name="adj" fmla="val 75000"/>
            </a:avLst>
          </a:prstGeom>
          <a:solidFill>
            <a:srgbClr val="ff0000"/>
          </a:solidFill>
          <a:ln w="38160">
            <a:solidFill>
              <a:srgbClr val="ffffff"/>
            </a:solidFill>
            <a:round/>
          </a:ln>
        </p:spPr>
        <p:style>
          <a:lnRef idx="0"/>
          <a:fillRef idx="0"/>
          <a:effectRef idx="0"/>
          <a:fontRef idx="minor"/>
        </p:style>
        <p:txBody>
          <a:bodyPr wrap="none" lIns="73440" rIns="73440" tIns="73440" bIns="73440" anchor="ctr">
            <a:noAutofit/>
          </a:bodyPr>
          <a:p>
            <a:pPr algn="ctr">
              <a:lnSpc>
                <a:spcPct val="90000"/>
              </a:lnSpc>
              <a:spcBef>
                <a:spcPts val="3402"/>
              </a:spcBef>
            </a:pPr>
            <a:endParaRPr b="0" lang="en-US" sz="2400" spc="-1" strike="noStrike">
              <a:solidFill>
                <a:srgbClr val="ffffff"/>
              </a:solidFill>
              <a:latin typeface="Arial"/>
              <a:ea typeface="Microsoft YaHei"/>
            </a:endParaRPr>
          </a:p>
        </p:txBody>
      </p:sp>
      <p:sp>
        <p:nvSpPr>
          <p:cNvPr id="308" name=""/>
          <p:cNvSpPr/>
          <p:nvPr/>
        </p:nvSpPr>
        <p:spPr>
          <a:xfrm flipH="1">
            <a:off x="5292000" y="1745280"/>
            <a:ext cx="2827440" cy="1031040"/>
          </a:xfrm>
          <a:prstGeom prst="trapezoid">
            <a:avLst>
              <a:gd name="adj" fmla="val 75000"/>
            </a:avLst>
          </a:prstGeom>
          <a:solidFill>
            <a:srgbClr val="ff8000"/>
          </a:solidFill>
          <a:ln w="38160">
            <a:solidFill>
              <a:srgbClr val="ffffff"/>
            </a:solidFill>
            <a:round/>
          </a:ln>
        </p:spPr>
        <p:style>
          <a:lnRef idx="0"/>
          <a:fillRef idx="0"/>
          <a:effectRef idx="0"/>
          <a:fontRef idx="minor"/>
        </p:style>
        <p:txBody>
          <a:bodyPr lIns="88560" rIns="88560" tIns="88560" bIns="88560" anchor="ctr">
            <a:noAutofit/>
          </a:bodyPr>
          <a:p>
            <a:pPr algn="ctr">
              <a:lnSpc>
                <a:spcPct val="90000"/>
              </a:lnSpc>
            </a:pPr>
            <a:endParaRPr b="0" lang="en-US" sz="2400" spc="-1" strike="noStrike">
              <a:solidFill>
                <a:srgbClr val="000000"/>
              </a:solidFill>
              <a:latin typeface="Arial"/>
              <a:ea typeface="Microsoft YaHei"/>
            </a:endParaRPr>
          </a:p>
        </p:txBody>
      </p:sp>
      <p:sp>
        <p:nvSpPr>
          <p:cNvPr id="309" name=""/>
          <p:cNvSpPr/>
          <p:nvPr/>
        </p:nvSpPr>
        <p:spPr>
          <a:xfrm flipH="1">
            <a:off x="4537800" y="2777040"/>
            <a:ext cx="4318560" cy="1037880"/>
          </a:xfrm>
          <a:prstGeom prst="trapezoid">
            <a:avLst>
              <a:gd name="adj" fmla="val 75000"/>
            </a:avLst>
          </a:prstGeom>
          <a:solidFill>
            <a:srgbClr val="ffbf00"/>
          </a:solidFill>
          <a:ln w="38160">
            <a:solidFill>
              <a:srgbClr val="ffffff"/>
            </a:solidFill>
            <a:round/>
          </a:ln>
        </p:spPr>
        <p:style>
          <a:lnRef idx="0"/>
          <a:fillRef idx="0"/>
          <a:effectRef idx="0"/>
          <a:fontRef idx="minor"/>
        </p:style>
        <p:txBody>
          <a:bodyPr lIns="88560" rIns="88560" tIns="88560" bIns="88560" anchor="ctr">
            <a:noAutofit/>
          </a:bodyPr>
          <a:p>
            <a:pPr algn="ctr">
              <a:lnSpc>
                <a:spcPct val="90000"/>
              </a:lnSpc>
            </a:pPr>
            <a:endParaRPr b="0" lang="en-US" sz="2400" spc="-1" strike="noStrike">
              <a:solidFill>
                <a:srgbClr val="000000"/>
              </a:solidFill>
              <a:latin typeface="Arial"/>
              <a:ea typeface="Microsoft YaHei"/>
            </a:endParaRPr>
          </a:p>
        </p:txBody>
      </p:sp>
      <p:sp>
        <p:nvSpPr>
          <p:cNvPr id="310" name=""/>
          <p:cNvSpPr/>
          <p:nvPr/>
        </p:nvSpPr>
        <p:spPr>
          <a:xfrm flipH="1">
            <a:off x="900000" y="720000"/>
            <a:ext cx="5334480" cy="360"/>
          </a:xfrm>
          <a:prstGeom prst="line">
            <a:avLst/>
          </a:prstGeom>
          <a:ln w="29160">
            <a:solidFill>
              <a:srgbClr val="ff0000"/>
            </a:solidFill>
            <a:round/>
          </a:ln>
        </p:spPr>
        <p:style>
          <a:lnRef idx="0"/>
          <a:fillRef idx="0"/>
          <a:effectRef idx="0"/>
          <a:fontRef idx="minor"/>
        </p:style>
        <p:txBody>
          <a:bodyPr lIns="104400" rIns="104400" tIns="-59400" bIns="-59400" anchor="ctr">
            <a:noAutofit/>
          </a:bodyPr>
          <a:p>
            <a:endParaRPr b="0" lang="en-US" sz="2400" spc="-1" strike="noStrike">
              <a:solidFill>
                <a:srgbClr val="000000"/>
              </a:solidFill>
              <a:latin typeface="Arial"/>
              <a:ea typeface="Microsoft YaHei"/>
            </a:endParaRPr>
          </a:p>
        </p:txBody>
      </p:sp>
      <p:sp>
        <p:nvSpPr>
          <p:cNvPr id="311" name=""/>
          <p:cNvSpPr/>
          <p:nvPr/>
        </p:nvSpPr>
        <p:spPr>
          <a:xfrm flipH="1">
            <a:off x="900000" y="1764000"/>
            <a:ext cx="4254480" cy="360"/>
          </a:xfrm>
          <a:prstGeom prst="line">
            <a:avLst/>
          </a:prstGeom>
          <a:ln w="29160">
            <a:solidFill>
              <a:srgbClr val="ff8000"/>
            </a:solidFill>
            <a:round/>
          </a:ln>
        </p:spPr>
        <p:style>
          <a:lnRef idx="0"/>
          <a:fillRef idx="0"/>
          <a:effectRef idx="0"/>
          <a:fontRef idx="minor"/>
        </p:style>
        <p:txBody>
          <a:bodyPr lIns="104400" rIns="104400" tIns="-59400" bIns="-59400" anchor="ctr">
            <a:noAutofit/>
          </a:bodyPr>
          <a:p>
            <a:endParaRPr b="0" lang="en-US" sz="2400" spc="-1" strike="noStrike">
              <a:solidFill>
                <a:srgbClr val="000000"/>
              </a:solidFill>
              <a:latin typeface="Arial"/>
              <a:ea typeface="Microsoft YaHei"/>
            </a:endParaRPr>
          </a:p>
        </p:txBody>
      </p:sp>
      <p:sp>
        <p:nvSpPr>
          <p:cNvPr id="312" name=""/>
          <p:cNvSpPr/>
          <p:nvPr/>
        </p:nvSpPr>
        <p:spPr>
          <a:xfrm flipH="1">
            <a:off x="900000" y="2754000"/>
            <a:ext cx="3355920" cy="360"/>
          </a:xfrm>
          <a:prstGeom prst="line">
            <a:avLst/>
          </a:prstGeom>
          <a:ln w="29160">
            <a:solidFill>
              <a:srgbClr val="ffbf00"/>
            </a:solidFill>
            <a:round/>
          </a:ln>
        </p:spPr>
        <p:style>
          <a:lnRef idx="0"/>
          <a:fillRef idx="0"/>
          <a:effectRef idx="0"/>
          <a:fontRef idx="minor"/>
        </p:style>
        <p:txBody>
          <a:bodyPr lIns="104400" rIns="104400" tIns="-59400" bIns="-59400" anchor="ctr">
            <a:noAutofit/>
          </a:bodyPr>
          <a:p>
            <a:endParaRPr b="0" lang="en-US" sz="2400" spc="-1" strike="noStrike">
              <a:solidFill>
                <a:srgbClr val="000000"/>
              </a:solidFill>
              <a:latin typeface="Arial"/>
              <a:ea typeface="Microsoft YaHei"/>
            </a:endParaRPr>
          </a:p>
        </p:txBody>
      </p:sp>
      <p:sp>
        <p:nvSpPr>
          <p:cNvPr id="313" name=""/>
          <p:cNvSpPr/>
          <p:nvPr/>
        </p:nvSpPr>
        <p:spPr>
          <a:xfrm flipH="1">
            <a:off x="900000" y="3816000"/>
            <a:ext cx="2635200" cy="360"/>
          </a:xfrm>
          <a:prstGeom prst="line">
            <a:avLst/>
          </a:prstGeom>
          <a:ln w="29160">
            <a:solidFill>
              <a:srgbClr val="81d41a"/>
            </a:solidFill>
            <a:round/>
          </a:ln>
        </p:spPr>
        <p:style>
          <a:lnRef idx="0"/>
          <a:fillRef idx="0"/>
          <a:effectRef idx="0"/>
          <a:fontRef idx="minor"/>
        </p:style>
        <p:txBody>
          <a:bodyPr lIns="104400" rIns="104400" tIns="-59400" bIns="-59400" anchor="ctr">
            <a:noAutofit/>
          </a:bodyPr>
          <a:p>
            <a:endParaRPr b="0" lang="en-US" sz="2400" spc="-1" strike="noStrike">
              <a:solidFill>
                <a:srgbClr val="000000"/>
              </a:solidFill>
              <a:latin typeface="Arial"/>
              <a:ea typeface="Microsoft YaHei"/>
            </a:endParaRPr>
          </a:p>
        </p:txBody>
      </p:sp>
      <p:sp>
        <p:nvSpPr>
          <p:cNvPr id="314" name=""/>
          <p:cNvSpPr/>
          <p:nvPr/>
        </p:nvSpPr>
        <p:spPr>
          <a:xfrm flipH="1">
            <a:off x="3779280" y="3816000"/>
            <a:ext cx="5831280" cy="1043280"/>
          </a:xfrm>
          <a:prstGeom prst="trapezoid">
            <a:avLst>
              <a:gd name="adj" fmla="val 75000"/>
            </a:avLst>
          </a:prstGeom>
          <a:solidFill>
            <a:srgbClr val="81d41a"/>
          </a:solidFill>
          <a:ln w="38160">
            <a:solidFill>
              <a:srgbClr val="ffffff"/>
            </a:solidFill>
            <a:round/>
          </a:ln>
        </p:spPr>
        <p:style>
          <a:lnRef idx="0"/>
          <a:fillRef idx="0"/>
          <a:effectRef idx="0"/>
          <a:fontRef idx="minor"/>
        </p:style>
        <p:txBody>
          <a:bodyPr lIns="88560" rIns="88560" tIns="88560" bIns="88560" anchor="ctr">
            <a:noAutofit/>
          </a:bodyPr>
          <a:p>
            <a:pPr algn="ctr">
              <a:lnSpc>
                <a:spcPct val="90000"/>
              </a:lnSpc>
            </a:pPr>
            <a:endParaRPr b="0" lang="en-US" sz="2400" spc="-1" strike="noStrike">
              <a:solidFill>
                <a:srgbClr val="000000"/>
              </a:solidFill>
              <a:latin typeface="Arial"/>
              <a:ea typeface="Microsoft YaHei"/>
            </a:endParaRPr>
          </a:p>
        </p:txBody>
      </p:sp>
      <p:sp>
        <p:nvSpPr>
          <p:cNvPr id="315" name=""/>
          <p:cNvSpPr/>
          <p:nvPr/>
        </p:nvSpPr>
        <p:spPr>
          <a:xfrm>
            <a:off x="900000" y="900000"/>
            <a:ext cx="4139280" cy="71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a:solidFill>
                  <a:srgbClr val="000000"/>
                </a:solidFill>
                <a:latin typeface="Arial"/>
              </a:rPr>
              <a:t>Rischio Inaccettabile</a:t>
            </a:r>
            <a:endParaRPr b="0" lang="it-IT" sz="2800" spc="-1" strike="noStrike">
              <a:solidFill>
                <a:srgbClr val="000000"/>
              </a:solidFill>
              <a:latin typeface="Arial"/>
            </a:endParaRPr>
          </a:p>
        </p:txBody>
      </p:sp>
      <p:sp>
        <p:nvSpPr>
          <p:cNvPr id="316" name=""/>
          <p:cNvSpPr/>
          <p:nvPr/>
        </p:nvSpPr>
        <p:spPr>
          <a:xfrm>
            <a:off x="900000" y="1908000"/>
            <a:ext cx="4139280" cy="71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a:solidFill>
                  <a:srgbClr val="000000"/>
                </a:solidFill>
                <a:latin typeface="Arial"/>
              </a:rPr>
              <a:t>Rischio Alto</a:t>
            </a:r>
            <a:endParaRPr b="0" lang="it-IT" sz="2800" spc="-1" strike="noStrike">
              <a:solidFill>
                <a:srgbClr val="000000"/>
              </a:solidFill>
              <a:latin typeface="Arial"/>
            </a:endParaRPr>
          </a:p>
        </p:txBody>
      </p:sp>
      <p:sp>
        <p:nvSpPr>
          <p:cNvPr id="317" name=""/>
          <p:cNvSpPr/>
          <p:nvPr/>
        </p:nvSpPr>
        <p:spPr>
          <a:xfrm>
            <a:off x="900000" y="2916000"/>
            <a:ext cx="4139280" cy="71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a:solidFill>
                  <a:srgbClr val="000000"/>
                </a:solidFill>
                <a:latin typeface="Arial"/>
              </a:rPr>
              <a:t>Rischio Moderato</a:t>
            </a:r>
            <a:endParaRPr b="0" lang="it-IT" sz="2800" spc="-1" strike="noStrike">
              <a:solidFill>
                <a:srgbClr val="000000"/>
              </a:solidFill>
              <a:latin typeface="Arial"/>
            </a:endParaRPr>
          </a:p>
        </p:txBody>
      </p:sp>
      <p:sp>
        <p:nvSpPr>
          <p:cNvPr id="318" name=""/>
          <p:cNvSpPr/>
          <p:nvPr/>
        </p:nvSpPr>
        <p:spPr>
          <a:xfrm>
            <a:off x="900000" y="3960000"/>
            <a:ext cx="4139280" cy="71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it-IT" sz="2800" spc="-1" strike="noStrike">
                <a:solidFill>
                  <a:srgbClr val="000000"/>
                </a:solidFill>
                <a:latin typeface="Arial"/>
              </a:rPr>
              <a:t>Rischio Basso</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4200" spc="-1" strike="noStrike">
                <a:solidFill>
                  <a:srgbClr val="000000"/>
                </a:solidFill>
                <a:latin typeface="Atkinson Hyperlegible"/>
              </a:rPr>
              <a:t>1</a:t>
            </a:r>
            <a:endParaRPr b="0" lang="it-IT" sz="4200" spc="-1" strike="noStrike">
              <a:solidFill>
                <a:srgbClr val="000000"/>
              </a:solidFill>
              <a:latin typeface="Arial"/>
            </a:endParaRPr>
          </a:p>
          <a:p>
            <a:pPr algn="ctr">
              <a:lnSpc>
                <a:spcPct val="100000"/>
              </a:lnSpc>
            </a:pPr>
            <a:r>
              <a:rPr b="1" lang="it-IT" sz="4200" spc="-1" strike="noStrike">
                <a:solidFill>
                  <a:srgbClr val="000000"/>
                </a:solidFill>
                <a:latin typeface="Atkinson Hyperlegible"/>
              </a:rPr>
              <a:t>Utilizzare tecniche manipolative o ingannevoli per compromettere il processo decisionale informato</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title"/>
          </p:nvPr>
        </p:nvSpPr>
        <p:spPr>
          <a:xfrm>
            <a:off x="900000" y="2340000"/>
            <a:ext cx="809712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Facciamo un esempio</a:t>
            </a:r>
            <a:endParaRPr b="0" lang="it-IT" sz="6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2</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Sfruttare le vulnerabilità legate all'età, alla disabilità o alle condizioni socio-economiche per distorcere il comportamento</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3</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Sistemi di categorizzazione biometrica che deducono attributi sensibili</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4</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Social scoring</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5</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Valutare il rischio che un individuo commetta reati penali esclusivamente sulla base del profilo o dei tratti della personalità</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6</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La compilazione di database per il riconoscimento facciale</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7</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Identificare le emozioni delle persone nei luoghi di lavoro o negli istituti scolastici</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
          <p:cNvSpPr/>
          <p:nvPr/>
        </p:nvSpPr>
        <p:spPr>
          <a:xfrm>
            <a:off x="720000" y="540000"/>
            <a:ext cx="8819280" cy="4499280"/>
          </a:xfrm>
          <a:prstGeom prst="rect">
            <a:avLst/>
          </a:prstGeom>
          <a:noFill/>
          <a:ln w="0">
            <a:noFill/>
          </a:ln>
        </p:spPr>
        <p:style>
          <a:lnRef idx="0"/>
          <a:fillRef idx="0"/>
          <a:effectRef idx="0"/>
          <a:fontRef idx="minor"/>
        </p:style>
        <p:txBody>
          <a:bodyPr lIns="90000" rIns="90000" tIns="45000" bIns="45000" anchor="ctr">
            <a:noAutofit/>
          </a:bodyPr>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8</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Identificazione biometrica remota in tempo reale in spazi accessibili al pubblico per le forze dell’ordine.</a:t>
            </a:r>
            <a:endParaRPr b="0" lang="it-IT" sz="4200" spc="-1" strike="noStrike">
              <a:solidFill>
                <a:srgbClr val="000000"/>
              </a:solidFill>
              <a:latin typeface="Arial"/>
            </a:endParaRPr>
          </a:p>
          <a:p>
            <a:pPr marL="216000" indent="-216000" algn="ctr">
              <a:lnSpc>
                <a:spcPct val="100000"/>
              </a:lnSpc>
              <a:buClr>
                <a:srgbClr val="000000"/>
              </a:buClr>
              <a:buSzPct val="45000"/>
              <a:buFont typeface="Wingdings" charset="2"/>
              <a:buChar char=""/>
            </a:pPr>
            <a:r>
              <a:rPr b="1" lang="it-IT" sz="4200" spc="-1" strike="noStrike">
                <a:solidFill>
                  <a:srgbClr val="000000"/>
                </a:solidFill>
                <a:latin typeface="Atkinson Hyperlegible"/>
              </a:rPr>
              <a:t>(Qua purtroppo sono consentite alcune eccezioni)</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327"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gn="ctr">
              <a:lnSpc>
                <a:spcPct val="100000"/>
              </a:lnSpc>
            </a:pPr>
            <a:r>
              <a:rPr b="1" lang="it-IT" sz="7200" spc="-1" strike="noStrike">
                <a:solidFill>
                  <a:srgbClr val="ffffff"/>
                </a:solidFill>
                <a:latin typeface="Atkinson Hyperlegible"/>
              </a:rPr>
              <a:t>Domande?</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ba3ec"/>
        </a:solidFill>
      </p:bgPr>
    </p:bg>
    <p:spTree>
      <p:nvGrpSpPr>
        <p:cNvPr id="1" name=""/>
        <p:cNvGrpSpPr/>
        <p:nvPr/>
      </p:nvGrpSpPr>
      <p:grpSpPr>
        <a:xfrm>
          <a:off x="0" y="0"/>
          <a:ext cx="0" cy="0"/>
          <a:chOff x="0" y="0"/>
          <a:chExt cx="0" cy="0"/>
        </a:xfrm>
      </p:grpSpPr>
      <p:sp>
        <p:nvSpPr>
          <p:cNvPr id="328" name="PlaceHolder 1"/>
          <p:cNvSpPr>
            <a:spLocks noGrp="1"/>
          </p:cNvSpPr>
          <p:nvPr>
            <p:ph type="subTitle"/>
          </p:nvPr>
        </p:nvSpPr>
        <p:spPr>
          <a:xfrm>
            <a:off x="1080000" y="900000"/>
            <a:ext cx="7917120" cy="3711600"/>
          </a:xfrm>
          <a:prstGeom prst="rect">
            <a:avLst/>
          </a:prstGeom>
          <a:noFill/>
          <a:ln w="0">
            <a:noFill/>
          </a:ln>
        </p:spPr>
        <p:txBody>
          <a:bodyPr lIns="0" rIns="0" tIns="0" bIns="0" anchor="ctr">
            <a:noAutofit/>
          </a:bodyPr>
          <a:p>
            <a:pPr algn="ctr">
              <a:lnSpc>
                <a:spcPct val="100000"/>
              </a:lnSpc>
            </a:pPr>
            <a:r>
              <a:rPr b="1" lang="it-IT" sz="7200" spc="-1" strike="noStrike">
                <a:solidFill>
                  <a:srgbClr val="ffffff"/>
                </a:solidFill>
                <a:latin typeface="Atkinson Hyperlegible"/>
              </a:rPr>
              <a:t>Grazie per l’attenzione</a:t>
            </a:r>
            <a:endParaRPr b="0" lang="it-IT" sz="7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9" name="" descr=""/>
          <p:cNvPicPr/>
          <p:nvPr/>
        </p:nvPicPr>
        <p:blipFill>
          <a:blip r:embed="rId1"/>
          <a:stretch/>
        </p:blipFill>
        <p:spPr>
          <a:xfrm>
            <a:off x="3600" y="460080"/>
            <a:ext cx="10080000" cy="4758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900000" y="853560"/>
            <a:ext cx="8097120" cy="943560"/>
          </a:xfrm>
          <a:prstGeom prst="rect">
            <a:avLst/>
          </a:prstGeom>
          <a:noFill/>
          <a:ln w="0">
            <a:noFill/>
          </a:ln>
        </p:spPr>
        <p:txBody>
          <a:bodyPr lIns="0" rIns="0" tIns="0" bIns="0" anchor="ctr">
            <a:noAutofit/>
          </a:bodyPr>
          <a:p>
            <a:pPr indent="0" algn="ctr">
              <a:lnSpc>
                <a:spcPct val="100000"/>
              </a:lnSpc>
              <a:buNone/>
              <a:tabLst>
                <a:tab algn="l" pos="0"/>
              </a:tabLst>
            </a:pPr>
            <a:r>
              <a:rPr b="1" lang="it-IT" sz="6000" spc="-1" strike="noStrike">
                <a:solidFill>
                  <a:srgbClr val="3ba3ec"/>
                </a:solidFill>
                <a:latin typeface="Atkinson Hyperlegible"/>
              </a:rPr>
              <a:t>Problema</a:t>
            </a:r>
            <a:endParaRPr b="0" lang="it-IT" sz="6000" spc="-1" strike="noStrike">
              <a:solidFill>
                <a:srgbClr val="000000"/>
              </a:solidFill>
              <a:latin typeface="Arial"/>
            </a:endParaRPr>
          </a:p>
        </p:txBody>
      </p:sp>
      <p:sp>
        <p:nvSpPr>
          <p:cNvPr id="26" name="PlaceHolder 2"/>
          <p:cNvSpPr>
            <a:spLocks noGrp="1"/>
          </p:cNvSpPr>
          <p:nvPr>
            <p:ph type="subTitle"/>
          </p:nvPr>
        </p:nvSpPr>
        <p:spPr>
          <a:xfrm>
            <a:off x="1080000" y="1440000"/>
            <a:ext cx="7917120" cy="3285360"/>
          </a:xfrm>
          <a:prstGeom prst="rect">
            <a:avLst/>
          </a:prstGeom>
          <a:noFill/>
          <a:ln w="0">
            <a:noFill/>
          </a:ln>
        </p:spPr>
        <p:txBody>
          <a:bodyPr lIns="0" rIns="0" tIns="0" bIns="0" anchor="ctr">
            <a:noAutofit/>
          </a:bodyPr>
          <a:p>
            <a:pPr indent="0">
              <a:lnSpc>
                <a:spcPct val="100000"/>
              </a:lnSpc>
              <a:buNone/>
              <a:tabLst>
                <a:tab algn="l" pos="0"/>
              </a:tabLst>
            </a:pPr>
            <a:r>
              <a:rPr b="0" lang="it-IT" sz="4200" spc="-1" strike="noStrike">
                <a:solidFill>
                  <a:srgbClr val="000000"/>
                </a:solidFill>
                <a:latin typeface="Arial"/>
              </a:rPr>
              <a:t>Data una fotografia, riconoscere cosa vi è raffigurato.</a:t>
            </a:r>
            <a:endParaRPr b="0" lang="it-IT" sz="4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0" dur="indefinite" restart="never" nodeType="tmRoot">
          <p:childTnLst>
            <p:seq>
              <p:cTn id="71" dur="indefinite" nodeType="mainSeq">
                <p:childTnLst>
                  <p:par>
                    <p:cTn id="72" fill="hold">
                      <p:stCondLst>
                        <p:cond delay="indefinite"/>
                      </p:stCondLst>
                      <p:childTnLst>
                        <p:par>
                          <p:cTn id="73" fill="hold">
                            <p:stCondLst>
                              <p:cond delay="0"/>
                            </p:stCondLst>
                            <p:childTnLst>
                              <p:par>
                                <p:cTn id="74" nodeType="clickEffect" fill="hold" presetClass="entr" presetID="1">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345</TotalTime>
  <Application>LibreOffice/24.2.1.2$Linux_X86_64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2024-03-09T22:13:16Z</dcterms:created>
  <dc:creator/>
  <dc:description/>
  <dc:language>it-IT</dc:language>
  <cp:lastModifiedBy/>
  <cp:lastPrinted>2024-03-14T23:26:40Z</cp:lastPrinted>
  <dcterms:modified xsi:type="dcterms:W3CDTF">2024-03-15T20:24:12Z</dcterms:modified>
  <cp:revision>41</cp:revision>
  <dc:subject/>
  <dc:title/>
</cp:coreProperties>
</file>

<file path=docProps/custom.xml><?xml version="1.0" encoding="utf-8"?>
<Properties xmlns="http://schemas.openxmlformats.org/officeDocument/2006/custom-properties" xmlns:vt="http://schemas.openxmlformats.org/officeDocument/2006/docPropsVTypes"/>
</file>